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3" r:id="rId1"/>
  </p:sldMasterIdLst>
  <p:notesMasterIdLst>
    <p:notesMasterId r:id="rId27"/>
  </p:notesMasterIdLst>
  <p:sldIdLst>
    <p:sldId id="284" r:id="rId2"/>
    <p:sldId id="372" r:id="rId3"/>
    <p:sldId id="257" r:id="rId4"/>
    <p:sldId id="304" r:id="rId5"/>
    <p:sldId id="362" r:id="rId6"/>
    <p:sldId id="363" r:id="rId7"/>
    <p:sldId id="366" r:id="rId8"/>
    <p:sldId id="359" r:id="rId9"/>
    <p:sldId id="364" r:id="rId10"/>
    <p:sldId id="336" r:id="rId11"/>
    <p:sldId id="339" r:id="rId12"/>
    <p:sldId id="348" r:id="rId13"/>
    <p:sldId id="367" r:id="rId14"/>
    <p:sldId id="346" r:id="rId15"/>
    <p:sldId id="358" r:id="rId16"/>
    <p:sldId id="355" r:id="rId17"/>
    <p:sldId id="357" r:id="rId18"/>
    <p:sldId id="356" r:id="rId19"/>
    <p:sldId id="361" r:id="rId20"/>
    <p:sldId id="373" r:id="rId21"/>
    <p:sldId id="369" r:id="rId22"/>
    <p:sldId id="374" r:id="rId23"/>
    <p:sldId id="368" r:id="rId24"/>
    <p:sldId id="371" r:id="rId25"/>
    <p:sldId id="370" r:id="rId26"/>
  </p:sldIdLst>
  <p:sldSz cx="9144000" cy="6858000" type="screen4x3"/>
  <p:notesSz cx="6858000" cy="9144000"/>
  <p:defaultTextStyle>
    <a:defPPr>
      <a:defRPr lang="nl-NL"/>
    </a:defPPr>
    <a:lvl1pPr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schemeClr val="tx1"/>
    </p:penClr>
  </p:showPr>
  <p:clrMru>
    <a:srgbClr val="FFFF00"/>
    <a:srgbClr val="150361"/>
    <a:srgbClr val="A50021"/>
    <a:srgbClr val="CC0000"/>
    <a:srgbClr val="0000FF"/>
    <a:srgbClr val="FF6600"/>
    <a:srgbClr val="FF9933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80" autoAdjust="0"/>
    <p:restoredTop sz="94030" autoAdjust="0"/>
  </p:normalViewPr>
  <p:slideViewPr>
    <p:cSldViewPr>
      <p:cViewPr>
        <p:scale>
          <a:sx n="90" d="100"/>
          <a:sy n="90" d="100"/>
        </p:scale>
        <p:origin x="-1770" y="-4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05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onald\Desktop\Map1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onald\Desktop\Map1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onald\Desktop\Map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nl-NL"/>
  <c:chart>
    <c:autoTitleDeleted val="1"/>
    <c:plotArea>
      <c:layout>
        <c:manualLayout>
          <c:layoutTarget val="inner"/>
          <c:xMode val="edge"/>
          <c:yMode val="edge"/>
          <c:x val="2.8492131332786767E-2"/>
          <c:y val="0.26645903993152226"/>
          <c:w val="0.64801549268731184"/>
          <c:h val="0.73300120928554868"/>
        </c:manualLayout>
      </c:layout>
      <c:pieChart>
        <c:varyColors val="1"/>
        <c:ser>
          <c:idx val="0"/>
          <c:order val="0"/>
          <c:tx>
            <c:strRef>
              <c:f>Blad1!$A$1</c:f>
              <c:strCache>
                <c:ptCount val="1"/>
                <c:pt idx="0">
                  <c:v>Steamexfire product contect, 85⁰C</c:v>
                </c:pt>
              </c:strCache>
            </c:strRef>
          </c:tx>
          <c:dPt>
            <c:idx val="1"/>
            <c:spPr>
              <a:solidFill>
                <a:schemeClr val="tx1"/>
              </a:solidFill>
            </c:spPr>
          </c:dPt>
          <c:dLbls>
            <c:delete val="1"/>
          </c:dLbls>
          <c:cat>
            <c:strRef>
              <c:f>(Blad1!$A$2,Blad1!$A$3)</c:f>
              <c:strCache>
                <c:ptCount val="2"/>
                <c:pt idx="0">
                  <c:v>65%  Waterly products</c:v>
                </c:pt>
                <c:pt idx="1">
                  <c:v>35%  Gasses</c:v>
                </c:pt>
              </c:strCache>
            </c:strRef>
          </c:cat>
          <c:val>
            <c:numRef>
              <c:f>Blad1!$B$2:$B$3</c:f>
              <c:numCache>
                <c:formatCode>0%</c:formatCode>
                <c:ptCount val="2"/>
                <c:pt idx="0">
                  <c:v>0.6500000000000028</c:v>
                </c:pt>
                <c:pt idx="1">
                  <c:v>0.35000000000000031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1400" b="1">
                <a:latin typeface="Verdana" pitchFamily="34" charset="0"/>
                <a:ea typeface="Verdana" pitchFamily="34" charset="0"/>
                <a:cs typeface="Verdana" pitchFamily="34" charset="0"/>
              </a:defRPr>
            </a:pPr>
            <a:endParaRPr lang="nl-NL"/>
          </a:p>
        </c:txPr>
      </c:legendEntry>
      <c:layout>
        <c:manualLayout>
          <c:xMode val="edge"/>
          <c:yMode val="edge"/>
          <c:x val="0.4471311343899228"/>
          <c:y val="0.10067460908174169"/>
          <c:w val="0.53804957784059593"/>
          <c:h val="0.21237821967169371"/>
        </c:manualLayout>
      </c:layout>
      <c:txPr>
        <a:bodyPr/>
        <a:lstStyle/>
        <a:p>
          <a:pPr>
            <a:defRPr sz="1400" b="1">
              <a:latin typeface="Verdana" pitchFamily="34" charset="0"/>
              <a:ea typeface="Verdana" pitchFamily="34" charset="0"/>
              <a:cs typeface="Verdana" pitchFamily="34" charset="0"/>
            </a:defRPr>
          </a:pPr>
          <a:endParaRPr lang="nl-NL"/>
        </a:p>
      </c:txPr>
    </c:legend>
    <c:plotVisOnly val="1"/>
  </c:chart>
  <c:spPr>
    <a:ln>
      <a:noFill/>
    </a:ln>
  </c:spPr>
  <c:txPr>
    <a:bodyPr/>
    <a:lstStyle/>
    <a:p>
      <a:pPr>
        <a:defRPr>
          <a:latin typeface="+mn-lt"/>
        </a:defRPr>
      </a:pPr>
      <a:endParaRPr lang="nl-NL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nl-NL"/>
  <c:chart>
    <c:title>
      <c:tx>
        <c:strRef>
          <c:f>Blad1!$A$9</c:f>
          <c:strCache>
            <c:ptCount val="1"/>
            <c:pt idx="0">
              <c:v>Waterly Products</c:v>
            </c:pt>
          </c:strCache>
        </c:strRef>
      </c:tx>
      <c:layout>
        <c:manualLayout>
          <c:xMode val="edge"/>
          <c:yMode val="edge"/>
          <c:x val="4.4880085351506796E-2"/>
          <c:y val="0.10502282114862214"/>
        </c:manualLayout>
      </c:layout>
      <c:txPr>
        <a:bodyPr/>
        <a:lstStyle/>
        <a:p>
          <a:pPr>
            <a:defRPr>
              <a:latin typeface="Verdana" pitchFamily="34" charset="0"/>
              <a:ea typeface="Verdana" pitchFamily="34" charset="0"/>
              <a:cs typeface="Verdana" pitchFamily="34" charset="0"/>
            </a:defRPr>
          </a:pPr>
          <a:endParaRPr lang="nl-NL"/>
        </a:p>
      </c:txPr>
    </c:title>
    <c:plotArea>
      <c:layout>
        <c:manualLayout>
          <c:layoutTarget val="inner"/>
          <c:xMode val="edge"/>
          <c:yMode val="edge"/>
          <c:x val="3.6761001292502905E-2"/>
          <c:y val="0.28758405913223734"/>
          <c:w val="0.43538938829926727"/>
          <c:h val="0.64962191235045985"/>
        </c:manualLayout>
      </c:layout>
      <c:pieChart>
        <c:varyColors val="1"/>
        <c:ser>
          <c:idx val="0"/>
          <c:order val="0"/>
          <c:spPr>
            <a:solidFill>
              <a:srgbClr val="FF0000"/>
            </a:solidFill>
          </c:spPr>
          <c:dPt>
            <c:idx val="0"/>
            <c:spPr>
              <a:solidFill>
                <a:srgbClr val="660066"/>
              </a:solidFill>
            </c:spPr>
          </c:dPt>
          <c:dLbls>
            <c:delete val="1"/>
          </c:dLbls>
          <c:cat>
            <c:strRef>
              <c:f>Blad1!$A$10:$A$11</c:f>
              <c:strCache>
                <c:ptCount val="2"/>
                <c:pt idx="0">
                  <c:v>70%  Atomised water</c:v>
                </c:pt>
                <c:pt idx="1">
                  <c:v>30%  Steam</c:v>
                </c:pt>
              </c:strCache>
            </c:strRef>
          </c:cat>
          <c:val>
            <c:numRef>
              <c:f>Blad1!$B$10:$B$11</c:f>
              <c:numCache>
                <c:formatCode>0%</c:formatCode>
                <c:ptCount val="2"/>
                <c:pt idx="0">
                  <c:v>0.70000000000000062</c:v>
                </c:pt>
                <c:pt idx="1">
                  <c:v>0.30000000000000032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ayout>
        <c:manualLayout>
          <c:xMode val="edge"/>
          <c:yMode val="edge"/>
          <c:x val="0.51835642062174259"/>
          <c:y val="0.49162561968029173"/>
          <c:w val="0.3833285778457991"/>
          <c:h val="0.39463510557288634"/>
        </c:manualLayout>
      </c:layout>
      <c:txPr>
        <a:bodyPr/>
        <a:lstStyle/>
        <a:p>
          <a:pPr>
            <a:defRPr>
              <a:latin typeface="Verdana" pitchFamily="34" charset="0"/>
              <a:ea typeface="Verdana" pitchFamily="34" charset="0"/>
              <a:cs typeface="Verdana" pitchFamily="34" charset="0"/>
            </a:defRPr>
          </a:pPr>
          <a:endParaRPr lang="nl-NL"/>
        </a:p>
      </c:txPr>
    </c:legend>
    <c:plotVisOnly val="1"/>
  </c:chart>
  <c:spPr>
    <a:ln>
      <a:noFill/>
    </a:ln>
  </c:sp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nl-NL"/>
  <c:chart>
    <c:title>
      <c:tx>
        <c:strRef>
          <c:f>Blad1!$A$14</c:f>
          <c:strCache>
            <c:ptCount val="1"/>
            <c:pt idx="0">
              <c:v>Gasses</c:v>
            </c:pt>
          </c:strCache>
        </c:strRef>
      </c:tx>
      <c:layout>
        <c:manualLayout>
          <c:xMode val="edge"/>
          <c:yMode val="edge"/>
          <c:x val="0.12922922134733222"/>
          <c:y val="4.9240552226060642E-2"/>
        </c:manualLayout>
      </c:layout>
      <c:txPr>
        <a:bodyPr/>
        <a:lstStyle/>
        <a:p>
          <a:pPr>
            <a:defRPr>
              <a:latin typeface="Verdana" pitchFamily="34" charset="0"/>
              <a:ea typeface="Verdana" pitchFamily="34" charset="0"/>
              <a:cs typeface="Verdana" pitchFamily="34" charset="0"/>
            </a:defRPr>
          </a:pPr>
          <a:endParaRPr lang="nl-NL"/>
        </a:p>
      </c:txPr>
    </c:title>
    <c:plotArea>
      <c:layout>
        <c:manualLayout>
          <c:layoutTarget val="inner"/>
          <c:xMode val="edge"/>
          <c:yMode val="edge"/>
          <c:x val="0.10376815398075286"/>
          <c:y val="0.27036193592245228"/>
          <c:w val="0.39011767279090326"/>
          <c:h val="0.72910338275865316"/>
        </c:manualLayout>
      </c:layout>
      <c:pieChart>
        <c:varyColors val="1"/>
        <c:ser>
          <c:idx val="0"/>
          <c:order val="0"/>
          <c:dPt>
            <c:idx val="0"/>
            <c:spPr>
              <a:solidFill>
                <a:srgbClr val="1ADE00"/>
              </a:solidFill>
            </c:spPr>
          </c:dPt>
          <c:dPt>
            <c:idx val="1"/>
            <c:spPr>
              <a:solidFill>
                <a:srgbClr val="FFFF00"/>
              </a:solidFill>
            </c:spPr>
          </c:dPt>
          <c:dPt>
            <c:idx val="2"/>
            <c:spPr>
              <a:solidFill>
                <a:srgbClr val="5C004A"/>
              </a:solidFill>
            </c:spPr>
          </c:dPt>
          <c:dLbls>
            <c:delete val="1"/>
          </c:dLbls>
          <c:cat>
            <c:strRef>
              <c:f>Blad1!$A$15:$A$17</c:f>
              <c:strCache>
                <c:ptCount val="3"/>
                <c:pt idx="0">
                  <c:v>81%  Nitrogen</c:v>
                </c:pt>
                <c:pt idx="1">
                  <c:v>13 - 15%  Carbon dioxide</c:v>
                </c:pt>
                <c:pt idx="2">
                  <c:v>0,02 - 0,5%  Carbon monoxide / Combustials</c:v>
                </c:pt>
              </c:strCache>
            </c:strRef>
          </c:cat>
          <c:val>
            <c:numRef>
              <c:f>Blad1!$B$15:$B$17</c:f>
              <c:numCache>
                <c:formatCode>0%</c:formatCode>
                <c:ptCount val="3"/>
                <c:pt idx="0">
                  <c:v>0.81</c:v>
                </c:pt>
                <c:pt idx="1">
                  <c:v>0.13</c:v>
                </c:pt>
                <c:pt idx="2" formatCode="0.00%">
                  <c:v>1.4999999999999998E-2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ayout>
        <c:manualLayout>
          <c:xMode val="edge"/>
          <c:yMode val="edge"/>
          <c:x val="0.50243197725284339"/>
          <c:y val="0.46982136820371301"/>
          <c:w val="0.44756802274715662"/>
          <c:h val="0.52498715415868014"/>
        </c:manualLayout>
      </c:layout>
      <c:txPr>
        <a:bodyPr/>
        <a:lstStyle/>
        <a:p>
          <a:pPr>
            <a:defRPr>
              <a:latin typeface="Verdana" pitchFamily="34" charset="0"/>
              <a:ea typeface="Verdana" pitchFamily="34" charset="0"/>
              <a:cs typeface="Verdana" pitchFamily="34" charset="0"/>
            </a:defRPr>
          </a:pPr>
          <a:endParaRPr lang="nl-NL"/>
        </a:p>
      </c:txPr>
    </c:legend>
    <c:plotVisOnly val="1"/>
  </c:chart>
  <c:spPr>
    <a:ln>
      <a:noFill/>
    </a:ln>
  </c:sp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noProof="0" smtClean="0"/>
              <a:t>Klik om de opmaakprofielen van de modeltekst te bewerken</a:t>
            </a:r>
          </a:p>
          <a:p>
            <a:pPr lvl="1"/>
            <a:r>
              <a:rPr lang="nl-NL" noProof="0" smtClean="0"/>
              <a:t>Tweede niveau</a:t>
            </a:r>
          </a:p>
          <a:p>
            <a:pPr lvl="2"/>
            <a:r>
              <a:rPr lang="nl-NL" noProof="0" smtClean="0"/>
              <a:t>Derde niveau</a:t>
            </a:r>
          </a:p>
          <a:p>
            <a:pPr lvl="3"/>
            <a:r>
              <a:rPr lang="nl-NL" noProof="0" smtClean="0"/>
              <a:t>Vierde niveau</a:t>
            </a:r>
          </a:p>
          <a:p>
            <a:pPr lvl="4"/>
            <a:r>
              <a:rPr lang="nl-NL" noProof="0" smtClean="0"/>
              <a:t>Vijfde niveau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CEC865E2-23AB-4176-9ACF-125277CE8ACE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3FEE141-3CE9-4088-B9C4-7C65E05BBF26}" type="slidenum">
              <a:rPr lang="nl-NL" smtClean="0"/>
              <a:pPr/>
              <a:t>1</a:t>
            </a:fld>
            <a:endParaRPr lang="nl-NL" dirty="0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AU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0F8D8C-3E0C-44E1-87C5-DBC6FF0CD78C}" type="slidenum">
              <a:rPr lang="nl-NL" smtClean="0"/>
              <a:pPr/>
              <a:t>11</a:t>
            </a:fld>
            <a:endParaRPr lang="nl-NL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1405D0-CBAF-431F-8D74-A39E603213B3}" type="slidenum">
              <a:rPr lang="nl-NL" smtClean="0"/>
              <a:pPr/>
              <a:t>12</a:t>
            </a:fld>
            <a:endParaRPr lang="nl-NL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266ACE-0C38-454A-8ADB-2F4983E69C49}" type="slidenum">
              <a:rPr lang="nl-NL" smtClean="0"/>
              <a:pPr/>
              <a:t>13</a:t>
            </a:fld>
            <a:endParaRPr lang="nl-NL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266ACE-0C38-454A-8ADB-2F4983E69C49}" type="slidenum">
              <a:rPr lang="nl-NL" smtClean="0"/>
              <a:pPr/>
              <a:t>14</a:t>
            </a:fld>
            <a:endParaRPr lang="nl-NL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D82839-FA73-4095-8125-2762B33F87F9}" type="slidenum">
              <a:rPr lang="nl-NL" smtClean="0"/>
              <a:pPr/>
              <a:t>15</a:t>
            </a:fld>
            <a:endParaRPr lang="nl-NL" smtClean="0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20754E-CE6C-447B-8658-6C867A1BF8BC}" type="slidenum">
              <a:rPr lang="nl-NL" smtClean="0"/>
              <a:pPr/>
              <a:t>16</a:t>
            </a:fld>
            <a:endParaRPr lang="nl-NL" smtClean="0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A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95012FD-0953-47AD-AA24-E1AC682477CC}" type="slidenum">
              <a:rPr lang="nl-NL" smtClean="0"/>
              <a:pPr/>
              <a:t>17</a:t>
            </a:fld>
            <a:endParaRPr lang="nl-NL" smtClean="0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A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7FA4A5-EC3E-480E-8553-03A0633BE744}" type="slidenum">
              <a:rPr lang="nl-NL" smtClean="0"/>
              <a:pPr/>
              <a:t>18</a:t>
            </a:fld>
            <a:endParaRPr lang="nl-NL" smtClean="0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A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2F2919-823C-44EB-A88A-B69A1C07D25D}" type="slidenum">
              <a:rPr lang="nl-NL" smtClean="0"/>
              <a:pPr/>
              <a:t>19</a:t>
            </a:fld>
            <a:endParaRPr lang="nl-NL" smtClean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A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2F2919-823C-44EB-A88A-B69A1C07D25D}" type="slidenum">
              <a:rPr lang="nl-NL" smtClean="0"/>
              <a:pPr/>
              <a:t>20</a:t>
            </a:fld>
            <a:endParaRPr lang="nl-NL" smtClean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A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F02186-58A6-45CB-A1E9-65E8AC0991D2}" type="slidenum">
              <a:rPr lang="nl-NL" smtClean="0"/>
              <a:pPr/>
              <a:t>2</a:t>
            </a:fld>
            <a:endParaRPr lang="nl-NL" dirty="0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AU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BD1A98-7606-437A-9E31-A96102FC6C7C}" type="slidenum">
              <a:rPr lang="nl-NL" smtClean="0"/>
              <a:pPr/>
              <a:t>21</a:t>
            </a:fld>
            <a:endParaRPr lang="nl-NL" smtClean="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2F2919-823C-44EB-A88A-B69A1C07D25D}" type="slidenum">
              <a:rPr lang="nl-NL" smtClean="0"/>
              <a:pPr/>
              <a:t>22</a:t>
            </a:fld>
            <a:endParaRPr lang="nl-NL" smtClean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A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2F2919-823C-44EB-A88A-B69A1C07D25D}" type="slidenum">
              <a:rPr lang="nl-NL" smtClean="0"/>
              <a:pPr/>
              <a:t>24</a:t>
            </a:fld>
            <a:endParaRPr lang="nl-NL" smtClean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AU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BD1A98-7606-437A-9E31-A96102FC6C7C}" type="slidenum">
              <a:rPr lang="nl-NL" smtClean="0"/>
              <a:pPr/>
              <a:t>25</a:t>
            </a:fld>
            <a:endParaRPr lang="nl-NL" smtClean="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F02186-58A6-45CB-A1E9-65E8AC0991D2}" type="slidenum">
              <a:rPr lang="nl-NL" smtClean="0"/>
              <a:pPr/>
              <a:t>3</a:t>
            </a:fld>
            <a:endParaRPr lang="nl-NL" dirty="0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AU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C867A62-E1C0-4D4C-81DF-D4110B93B1DF}" type="slidenum">
              <a:rPr lang="nl-NL" smtClean="0"/>
              <a:pPr/>
              <a:t>4</a:t>
            </a:fld>
            <a:endParaRPr lang="nl-NL" dirty="0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l-NL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A7D627-5266-437A-89E5-22674BAAEE64}" type="slidenum">
              <a:rPr lang="nl-NL" smtClean="0"/>
              <a:pPr/>
              <a:t>5</a:t>
            </a:fld>
            <a:endParaRPr lang="nl-NL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9FB766-D481-40AE-B7AC-0A2C7CC42E45}" type="slidenum">
              <a:rPr lang="nl-NL" smtClean="0"/>
              <a:pPr/>
              <a:t>6</a:t>
            </a:fld>
            <a:endParaRPr lang="nl-NL" smtClean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F5EA5DE-E7DF-49CA-8CEF-3D5602F98DE0}" type="slidenum">
              <a:rPr lang="nl-NL" smtClean="0"/>
              <a:pPr/>
              <a:t>8</a:t>
            </a:fld>
            <a:endParaRPr lang="nl-NL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CD2088-C4BD-43D0-A4FC-2BDEE08F6CD5}" type="slidenum">
              <a:rPr lang="nl-NL" smtClean="0"/>
              <a:pPr/>
              <a:t>9</a:t>
            </a:fld>
            <a:endParaRPr lang="nl-NL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051BF2-A8E1-402B-BB9A-109535C8FD73}" type="slidenum">
              <a:rPr lang="nl-NL" smtClean="0"/>
              <a:pPr/>
              <a:t>10</a:t>
            </a:fld>
            <a:endParaRPr lang="nl-NL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nl-NL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nl-NL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nl-NL"/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/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nl-NL"/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nl-NL"/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nl-NL"/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nl-NL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nl-NL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nl-NL"/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nl-NL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nl-NL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nl-NL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nl-NL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nl-NL"/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nl-NL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nl-NL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nl-NL"/>
            </a:p>
          </p:txBody>
        </p:sp>
      </p:grpSp>
      <p:sp>
        <p:nvSpPr>
          <p:cNvPr id="238631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nl-NL"/>
              <a:t>Klik om het opmaakprofiel te bewerken</a:t>
            </a:r>
          </a:p>
        </p:txBody>
      </p:sp>
      <p:sp>
        <p:nvSpPr>
          <p:cNvPr id="238632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nl-NL"/>
              <a:t>Klik om het opmaakprofiel van de modelondertitel te bewerken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D1893-5501-4BB2-B191-0A280F7F97D8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  <p:transition spd="med" advTm="0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B10E81-876C-4B7E-9A36-A7265B34EE8E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  <p:transition spd="med" advTm="0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F988E-BD30-4CA0-A783-2778882E6D5A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  <p:transition spd="med" advTm="0">
    <p:newsfla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el, tekst en 2 inhoudseleme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inhoud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8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8A5C07-9B8D-454D-AFAA-8B25260763B6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  <p:transition spd="med" advTm="0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3FEBEB-7CE0-418A-8749-63C9ADC907F8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  <p:transition spd="med" advTm="0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8E363F-1BD8-422B-A3CE-70973DE95F25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  <p:transition spd="med" advTm="0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C7C3F9-A484-4B6B-B9FF-A28275A4B651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  <p:transition spd="med" advTm="0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E67F60-DE58-42A5-95ED-8B6E73795471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  <p:transition spd="med" advTm="0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4FE606-0498-4A34-BE3F-6EF943760EF3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  <p:transition spd="med" advTm="0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0B2D60-CAF8-4FA0-B326-E60E36A2D36A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  <p:transition spd="med" advTm="0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AB9E19-3C2D-4AA1-B22C-683BA6FD8B8A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  <p:transition spd="med" advTm="0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 smtClean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798020-7105-43F2-A4E0-6DEFBDC41E10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  <p:transition spd="med" advTm="0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237571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nl-NL"/>
            </a:p>
          </p:txBody>
        </p:sp>
        <p:sp>
          <p:nvSpPr>
            <p:cNvPr id="237572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nl-NL"/>
            </a:p>
          </p:txBody>
        </p:sp>
        <p:sp>
          <p:nvSpPr>
            <p:cNvPr id="237573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nl-NL"/>
            </a:p>
          </p:txBody>
        </p:sp>
        <p:grpSp>
          <p:nvGrpSpPr>
            <p:cNvPr id="2059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37575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237576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237577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237578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237579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237580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237581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237582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237583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237584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237585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237586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237587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/>
              </a:p>
            </p:txBody>
          </p:sp>
        </p:grpSp>
        <p:sp>
          <p:nvSpPr>
            <p:cNvPr id="237588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nl-NL"/>
            </a:p>
          </p:txBody>
        </p:sp>
        <p:sp>
          <p:nvSpPr>
            <p:cNvPr id="237589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nl-NL"/>
            </a:p>
          </p:txBody>
        </p:sp>
        <p:sp>
          <p:nvSpPr>
            <p:cNvPr id="237590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nl-NL"/>
            </a:p>
          </p:txBody>
        </p:sp>
        <p:sp>
          <p:nvSpPr>
            <p:cNvPr id="237591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nl-NL"/>
            </a:p>
          </p:txBody>
        </p:sp>
        <p:sp>
          <p:nvSpPr>
            <p:cNvPr id="237592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nl-NL"/>
            </a:p>
          </p:txBody>
        </p:sp>
        <p:sp>
          <p:nvSpPr>
            <p:cNvPr id="237593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nl-NL"/>
            </a:p>
          </p:txBody>
        </p:sp>
        <p:sp>
          <p:nvSpPr>
            <p:cNvPr id="237594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nl-NL"/>
            </a:p>
          </p:txBody>
        </p:sp>
        <p:sp>
          <p:nvSpPr>
            <p:cNvPr id="237595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nl-NL"/>
            </a:p>
          </p:txBody>
        </p:sp>
        <p:sp>
          <p:nvSpPr>
            <p:cNvPr id="237596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nl-NL"/>
            </a:p>
          </p:txBody>
        </p:sp>
        <p:sp>
          <p:nvSpPr>
            <p:cNvPr id="237597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nl-NL"/>
            </a:p>
          </p:txBody>
        </p:sp>
        <p:sp>
          <p:nvSpPr>
            <p:cNvPr id="237598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nl-NL"/>
            </a:p>
          </p:txBody>
        </p:sp>
        <p:grpSp>
          <p:nvGrpSpPr>
            <p:cNvPr id="2071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7600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237601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237602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237603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nl-NL"/>
              </a:p>
            </p:txBody>
          </p:sp>
          <p:sp>
            <p:nvSpPr>
              <p:cNvPr id="237604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nl-NL"/>
              </a:p>
            </p:txBody>
          </p:sp>
        </p:grpSp>
        <p:sp>
          <p:nvSpPr>
            <p:cNvPr id="237605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nl-NL"/>
            </a:p>
          </p:txBody>
        </p:sp>
        <p:sp>
          <p:nvSpPr>
            <p:cNvPr id="237606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nl-NL"/>
            </a:p>
          </p:txBody>
        </p:sp>
      </p:grpSp>
      <p:sp>
        <p:nvSpPr>
          <p:cNvPr id="237607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het opmaakprofiel te bewerken</a:t>
            </a:r>
          </a:p>
        </p:txBody>
      </p:sp>
      <p:sp>
        <p:nvSpPr>
          <p:cNvPr id="237608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237609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237610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4CE3C1C5-6880-4CAA-A18F-3B2F1BBDFCAC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  <p:sp>
        <p:nvSpPr>
          <p:cNvPr id="237611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opmaakprofielen van de modeltekst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64" r:id="rId1"/>
    <p:sldLayoutId id="2147484053" r:id="rId2"/>
    <p:sldLayoutId id="2147484054" r:id="rId3"/>
    <p:sldLayoutId id="2147484055" r:id="rId4"/>
    <p:sldLayoutId id="2147484056" r:id="rId5"/>
    <p:sldLayoutId id="2147484057" r:id="rId6"/>
    <p:sldLayoutId id="2147484058" r:id="rId7"/>
    <p:sldLayoutId id="2147484059" r:id="rId8"/>
    <p:sldLayoutId id="2147484060" r:id="rId9"/>
    <p:sldLayoutId id="2147484061" r:id="rId10"/>
    <p:sldLayoutId id="2147484062" r:id="rId11"/>
    <p:sldLayoutId id="2147484063" r:id="rId12"/>
  </p:sldLayoutIdLst>
  <p:transition spd="med" advTm="0">
    <p:newsflash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GB" dirty="0" smtClean="0"/>
          </a:p>
          <a:p>
            <a:pPr>
              <a:defRPr/>
            </a:pPr>
            <a:endParaRPr lang="en-GB" dirty="0" smtClean="0"/>
          </a:p>
        </p:txBody>
      </p:sp>
      <p:sp>
        <p:nvSpPr>
          <p:cNvPr id="8" name="Tekstvak 7"/>
          <p:cNvSpPr txBox="1"/>
          <p:nvPr/>
        </p:nvSpPr>
        <p:spPr>
          <a:xfrm>
            <a:off x="1000125" y="857250"/>
            <a:ext cx="7358063" cy="2586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nl-NL" sz="5400" b="1" dirty="0">
                <a:solidFill>
                  <a:srgbClr val="FF0000"/>
                </a:solidFill>
                <a:latin typeface="+mn-lt"/>
              </a:rPr>
              <a:t>Steamexfire BV </a:t>
            </a:r>
          </a:p>
          <a:p>
            <a:pPr algn="ctr">
              <a:defRPr/>
            </a:pPr>
            <a:r>
              <a:rPr lang="nl-NL" sz="5400" b="1" dirty="0">
                <a:solidFill>
                  <a:srgbClr val="FF0000"/>
                </a:solidFill>
                <a:latin typeface="+mn-lt"/>
              </a:rPr>
              <a:t>&amp; </a:t>
            </a:r>
          </a:p>
          <a:p>
            <a:pPr algn="ctr">
              <a:defRPr/>
            </a:pPr>
            <a:r>
              <a:rPr lang="nl-NL" sz="5400" b="1" dirty="0">
                <a:solidFill>
                  <a:srgbClr val="FF0000"/>
                </a:solidFill>
                <a:latin typeface="+mn-lt"/>
              </a:rPr>
              <a:t>Mine and Rescue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3429000"/>
            <a:ext cx="6412082" cy="3071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 spd="med" advTm="187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>
            <a:off x="3995936" y="404813"/>
            <a:ext cx="4104456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3200" b="1" dirty="0" smtClean="0">
                <a:solidFill>
                  <a:srgbClr val="FF0000"/>
                </a:solidFill>
                <a:latin typeface="+mn-lt"/>
              </a:rPr>
              <a:t>Steamexfire 2500 Mobile</a:t>
            </a:r>
            <a:endParaRPr lang="nl-NL" sz="3200" dirty="0">
              <a:latin typeface="+mn-lt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13316" name="Afbeelding 6" descr="210108LGTLuminousPhotos_Beurs2kopie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1833546"/>
            <a:ext cx="7358088" cy="4905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hthoek 5"/>
          <p:cNvSpPr/>
          <p:nvPr/>
        </p:nvSpPr>
        <p:spPr>
          <a:xfrm>
            <a:off x="3107496" y="3105835"/>
            <a:ext cx="3129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 smtClean="0">
                <a:solidFill>
                  <a:srgbClr val="FF0000"/>
                </a:solidFill>
              </a:rPr>
              <a:t> </a:t>
            </a:r>
            <a:endParaRPr lang="en-GB" dirty="0"/>
          </a:p>
        </p:txBody>
      </p:sp>
    </p:spTree>
  </p:cSld>
  <p:clrMapOvr>
    <a:masterClrMapping/>
  </p:clrMapOvr>
  <p:transition spd="med" advTm="5125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4"/>
          <p:cNvSpPr txBox="1">
            <a:spLocks noChangeArrowheads="1"/>
          </p:cNvSpPr>
          <p:nvPr/>
        </p:nvSpPr>
        <p:spPr bwMode="auto">
          <a:xfrm>
            <a:off x="3276600" y="404813"/>
            <a:ext cx="58674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nl-NL" sz="240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14340" name="Picture 3" descr="DSC0102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1700808"/>
            <a:ext cx="6419872" cy="4872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kstvak 5"/>
          <p:cNvSpPr txBox="1"/>
          <p:nvPr/>
        </p:nvSpPr>
        <p:spPr>
          <a:xfrm>
            <a:off x="4283968" y="620688"/>
            <a:ext cx="4248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rgbClr val="FF0000"/>
                </a:solidFill>
                <a:latin typeface="+mn-lt"/>
              </a:rPr>
              <a:t>Steamexfire 2500</a:t>
            </a:r>
            <a:endParaRPr lang="en-GB" sz="3200" b="1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ransition spd="med" advTm="4968"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4" descr="DSC054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1643050"/>
            <a:ext cx="6529386" cy="4932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92198" name="Rectangle 6"/>
          <p:cNvSpPr>
            <a:spLocks noChangeArrowheads="1"/>
          </p:cNvSpPr>
          <p:nvPr/>
        </p:nvSpPr>
        <p:spPr bwMode="auto">
          <a:xfrm>
            <a:off x="3276600" y="476250"/>
            <a:ext cx="4899025" cy="584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nl-NL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Steamexfire 1000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 spd="med" advTm="5203"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4"/>
          <p:cNvSpPr txBox="1">
            <a:spLocks noChangeArrowheads="1"/>
          </p:cNvSpPr>
          <p:nvPr/>
        </p:nvSpPr>
        <p:spPr bwMode="auto">
          <a:xfrm>
            <a:off x="3276600" y="404813"/>
            <a:ext cx="58674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nl-NL" sz="240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1857364"/>
            <a:ext cx="6000792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276600" y="476250"/>
            <a:ext cx="4899025" cy="584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nl-NL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Steamexfire 1000</a:t>
            </a:r>
          </a:p>
        </p:txBody>
      </p:sp>
    </p:spTree>
  </p:cSld>
  <p:clrMapOvr>
    <a:masterClrMapping/>
  </p:clrMapOvr>
  <p:transition spd="med" advTm="5344"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4"/>
          <p:cNvSpPr txBox="1">
            <a:spLocks noChangeArrowheads="1"/>
          </p:cNvSpPr>
          <p:nvPr/>
        </p:nvSpPr>
        <p:spPr bwMode="auto">
          <a:xfrm>
            <a:off x="3276600" y="404813"/>
            <a:ext cx="58674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nl-NL" sz="240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1857364"/>
            <a:ext cx="6000792" cy="45005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276600" y="476250"/>
            <a:ext cx="4899025" cy="584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nl-NL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Steamexfire 1000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Tm="5344"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4"/>
          <p:cNvSpPr txBox="1">
            <a:spLocks noChangeArrowheads="1"/>
          </p:cNvSpPr>
          <p:nvPr/>
        </p:nvSpPr>
        <p:spPr bwMode="auto">
          <a:xfrm>
            <a:off x="3276600" y="404813"/>
            <a:ext cx="58674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nl-NL" sz="240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57625" y="500063"/>
            <a:ext cx="5072063" cy="857250"/>
          </a:xfrm>
        </p:spPr>
        <p:txBody>
          <a:bodyPr/>
          <a:lstStyle/>
          <a:p>
            <a:pPr algn="r" eaLnBrk="1" hangingPunct="1">
              <a:defRPr/>
            </a:pPr>
            <a:r>
              <a:rPr lang="nl-NL" sz="3200" b="1" dirty="0" smtClean="0">
                <a:solidFill>
                  <a:srgbClr val="FF0000"/>
                </a:solidFill>
                <a:latin typeface="+mn-lt"/>
              </a:rPr>
              <a:t>Steamexfire 300</a:t>
            </a:r>
          </a:p>
        </p:txBody>
      </p:sp>
      <p:pic>
        <p:nvPicPr>
          <p:cNvPr id="29701" name="Picture 6" descr="U:\Mijn afbeeldingen\SEF 300\DSC077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" y="1500188"/>
            <a:ext cx="8001000" cy="5143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Tm="5266"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500063"/>
            <a:ext cx="8474844" cy="722312"/>
          </a:xfrm>
        </p:spPr>
        <p:txBody>
          <a:bodyPr/>
          <a:lstStyle/>
          <a:p>
            <a:pPr algn="l" eaLnBrk="1" hangingPunct="1">
              <a:defRPr/>
            </a:pPr>
            <a:r>
              <a:rPr lang="en-GB" sz="3200" b="1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en-GB" sz="3200" b="1" dirty="0" smtClean="0">
                <a:solidFill>
                  <a:srgbClr val="FF0000"/>
                </a:solidFill>
                <a:latin typeface="+mn-lt"/>
              </a:rPr>
            </a:br>
            <a:r>
              <a:rPr lang="en-GB" sz="3200" b="1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en-GB" sz="3200" b="1" dirty="0" smtClean="0">
                <a:solidFill>
                  <a:srgbClr val="FF0000"/>
                </a:solidFill>
                <a:latin typeface="+mn-lt"/>
              </a:rPr>
            </a:br>
            <a:r>
              <a:rPr lang="en-GB" sz="3200" b="1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en-GB" sz="3200" b="1" dirty="0" smtClean="0">
                <a:solidFill>
                  <a:srgbClr val="FF0000"/>
                </a:solidFill>
                <a:latin typeface="+mn-lt"/>
              </a:rPr>
            </a:br>
            <a:r>
              <a:rPr lang="en-GB" sz="3200" b="1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en-GB" sz="3200" b="1" dirty="0" smtClean="0">
                <a:solidFill>
                  <a:srgbClr val="FF0000"/>
                </a:solidFill>
                <a:latin typeface="+mn-lt"/>
              </a:rPr>
            </a:br>
            <a:r>
              <a:rPr lang="en-GB" sz="3200" b="1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en-GB" sz="3200" b="1" dirty="0" smtClean="0">
                <a:solidFill>
                  <a:srgbClr val="FF0000"/>
                </a:solidFill>
                <a:latin typeface="+mn-lt"/>
              </a:rPr>
            </a:br>
            <a:r>
              <a:rPr lang="en-GB" b="1" dirty="0" smtClean="0">
                <a:solidFill>
                  <a:srgbClr val="FFFF00"/>
                </a:solidFill>
              </a:rPr>
              <a:t/>
            </a:r>
            <a:br>
              <a:rPr lang="en-GB" b="1" dirty="0" smtClean="0">
                <a:solidFill>
                  <a:srgbClr val="FFFF00"/>
                </a:solidFill>
              </a:rPr>
            </a:br>
            <a:endParaRPr lang="nl-NL" b="1" dirty="0" smtClean="0">
              <a:solidFill>
                <a:srgbClr val="FFFF00"/>
              </a:solidFill>
            </a:endParaRP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772817"/>
            <a:ext cx="8229600" cy="3848522"/>
          </a:xfrm>
        </p:spPr>
        <p:txBody>
          <a:bodyPr/>
          <a:lstStyle/>
          <a:p>
            <a:pPr eaLnBrk="1" hangingPunct="1">
              <a:buNone/>
              <a:defRPr/>
            </a:pPr>
            <a:r>
              <a:rPr lang="en-GB" sz="2800" b="1" dirty="0" smtClean="0">
                <a:solidFill>
                  <a:srgbClr val="FF0000"/>
                </a:solidFill>
              </a:rPr>
              <a:t>Steamexfire benefits:</a:t>
            </a:r>
          </a:p>
          <a:p>
            <a:pPr eaLnBrk="1" hangingPunct="1">
              <a:buNone/>
              <a:defRPr/>
            </a:pPr>
            <a:endParaRPr lang="en-GB" sz="1600" b="1" dirty="0" smtClean="0">
              <a:solidFill>
                <a:srgbClr val="FF0000"/>
              </a:solidFill>
            </a:endParaRPr>
          </a:p>
          <a:p>
            <a:pPr eaLnBrk="1" hangingPunct="1">
              <a:defRPr/>
            </a:pPr>
            <a:r>
              <a:rPr lang="en-GB" sz="2800" b="1" dirty="0" smtClean="0"/>
              <a:t>Steamexfire is capable of deploying their systems with operators within 48 hours (pending on flights availability) global</a:t>
            </a:r>
            <a:br>
              <a:rPr lang="en-GB" sz="2800" b="1" dirty="0" smtClean="0"/>
            </a:br>
            <a:endParaRPr lang="en-GB" sz="2800" b="1" dirty="0" smtClean="0"/>
          </a:p>
          <a:p>
            <a:pPr eaLnBrk="1" hangingPunct="1">
              <a:defRPr/>
            </a:pPr>
            <a:r>
              <a:rPr lang="en-GB" sz="2800" b="1" dirty="0" smtClean="0"/>
              <a:t>Steamexfire crew members are experienced in mining operations, mines rescue, fire fighting, engineering</a:t>
            </a:r>
            <a:r>
              <a:rPr lang="en-GB" sz="2800" dirty="0" smtClean="0"/>
              <a:t/>
            </a:r>
            <a:br>
              <a:rPr lang="en-GB" sz="2800" dirty="0" smtClean="0"/>
            </a:br>
            <a:endParaRPr lang="en-GB" sz="28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GB" sz="2800" dirty="0" smtClean="0"/>
              <a:t/>
            </a:r>
            <a:br>
              <a:rPr lang="en-GB" sz="2800" dirty="0" smtClean="0"/>
            </a:br>
            <a:r>
              <a:rPr lang="en-GB" sz="2800" dirty="0" smtClean="0"/>
              <a:t/>
            </a:r>
            <a:br>
              <a:rPr lang="en-GB" sz="2800" dirty="0" smtClean="0"/>
            </a:br>
            <a:r>
              <a:rPr lang="en-GB" sz="2800" dirty="0" smtClean="0"/>
              <a:t/>
            </a:r>
            <a:br>
              <a:rPr lang="en-GB" sz="2800" dirty="0" smtClean="0"/>
            </a:br>
            <a:endParaRPr lang="en-GB" sz="28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nl-NL" sz="2800" dirty="0" smtClean="0">
              <a:solidFill>
                <a:srgbClr val="FFFF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 spd="med" advTm="10281"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3429000" y="500063"/>
            <a:ext cx="5513388" cy="722312"/>
          </a:xfrm>
        </p:spPr>
        <p:txBody>
          <a:bodyPr/>
          <a:lstStyle/>
          <a:p>
            <a:pPr algn="l" eaLnBrk="1" hangingPunct="1">
              <a:defRPr/>
            </a:pPr>
            <a:r>
              <a:rPr lang="en-GB" sz="3200" b="1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en-GB" sz="3200" b="1" dirty="0" smtClean="0">
                <a:solidFill>
                  <a:srgbClr val="FF0000"/>
                </a:solidFill>
                <a:latin typeface="+mn-lt"/>
              </a:rPr>
            </a:br>
            <a:r>
              <a:rPr lang="en-GB" sz="3200" b="1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en-GB" sz="3200" b="1" dirty="0" smtClean="0">
                <a:solidFill>
                  <a:srgbClr val="FF0000"/>
                </a:solidFill>
                <a:latin typeface="+mn-lt"/>
              </a:rPr>
            </a:br>
            <a:r>
              <a:rPr lang="en-GB" sz="3200" b="1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en-GB" sz="3200" b="1" dirty="0" smtClean="0">
                <a:solidFill>
                  <a:srgbClr val="FF0000"/>
                </a:solidFill>
                <a:latin typeface="+mn-lt"/>
              </a:rPr>
            </a:br>
            <a:r>
              <a:rPr lang="en-GB" sz="3200" b="1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en-GB" sz="3200" b="1" dirty="0" smtClean="0">
                <a:solidFill>
                  <a:srgbClr val="FF0000"/>
                </a:solidFill>
                <a:latin typeface="+mn-lt"/>
              </a:rPr>
            </a:br>
            <a:r>
              <a:rPr lang="en-GB" b="1" dirty="0" smtClean="0">
                <a:solidFill>
                  <a:srgbClr val="FFFF00"/>
                </a:solidFill>
              </a:rPr>
              <a:t/>
            </a:r>
            <a:br>
              <a:rPr lang="en-GB" b="1" dirty="0" smtClean="0">
                <a:solidFill>
                  <a:srgbClr val="FFFF00"/>
                </a:solidFill>
              </a:rPr>
            </a:br>
            <a:endParaRPr lang="nl-NL" b="1" dirty="0" smtClean="0">
              <a:solidFill>
                <a:srgbClr val="FFFF00"/>
              </a:solidFill>
            </a:endParaRP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772816"/>
            <a:ext cx="8229600" cy="3848522"/>
          </a:xfrm>
        </p:spPr>
        <p:txBody>
          <a:bodyPr/>
          <a:lstStyle/>
          <a:p>
            <a:pPr eaLnBrk="1" hangingPunct="1">
              <a:buNone/>
              <a:defRPr/>
            </a:pPr>
            <a:r>
              <a:rPr lang="en-GB" sz="2800" b="1" dirty="0" smtClean="0">
                <a:solidFill>
                  <a:srgbClr val="FF0000"/>
                </a:solidFill>
              </a:rPr>
              <a:t>Steamexfire benefits:</a:t>
            </a:r>
          </a:p>
          <a:p>
            <a:pPr eaLnBrk="1" hangingPunct="1">
              <a:buNone/>
              <a:defRPr/>
            </a:pPr>
            <a:endParaRPr lang="en-GB" sz="2800" b="1" dirty="0" smtClean="0">
              <a:solidFill>
                <a:srgbClr val="FF0000"/>
              </a:solidFill>
            </a:endParaRPr>
          </a:p>
          <a:p>
            <a:pPr eaLnBrk="1" hangingPunct="1">
              <a:defRPr/>
            </a:pPr>
            <a:r>
              <a:rPr lang="en-GB" sz="2800" b="1" dirty="0" smtClean="0"/>
              <a:t>Steamexfire is committed to customer confidentiality</a:t>
            </a:r>
            <a:br>
              <a:rPr lang="en-GB" sz="2800" b="1" dirty="0" smtClean="0"/>
            </a:br>
            <a:endParaRPr lang="en-GB" sz="2800" b="1" dirty="0" smtClean="0"/>
          </a:p>
          <a:p>
            <a:pPr eaLnBrk="1" hangingPunct="1">
              <a:defRPr/>
            </a:pPr>
            <a:r>
              <a:rPr lang="en-GB" sz="2800" b="1" dirty="0" smtClean="0"/>
              <a:t>Steamexfire has no trade barriers or restrictions to operate worldwide</a:t>
            </a:r>
            <a:br>
              <a:rPr lang="en-GB" sz="2800" b="1" dirty="0" smtClean="0"/>
            </a:br>
            <a:endParaRPr lang="en-GB" sz="2800" b="1" dirty="0" smtClean="0"/>
          </a:p>
          <a:p>
            <a:pPr eaLnBrk="1" hangingPunct="1">
              <a:defRPr/>
            </a:pPr>
            <a:r>
              <a:rPr lang="en-GB" sz="2800" b="1" dirty="0" smtClean="0"/>
              <a:t>Steamexfire has 80m</a:t>
            </a:r>
            <a:r>
              <a:rPr lang="en-GB" sz="2800" b="1" baseline="30000" dirty="0" smtClean="0"/>
              <a:t>3</a:t>
            </a:r>
            <a:r>
              <a:rPr lang="en-GB" sz="2800" b="1" dirty="0" smtClean="0"/>
              <a:t> per second inert gas on the shelf !!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GB" sz="2800" dirty="0" smtClean="0"/>
              <a:t/>
            </a:r>
            <a:br>
              <a:rPr lang="en-GB" sz="2800" dirty="0" smtClean="0"/>
            </a:br>
            <a:r>
              <a:rPr lang="en-GB" sz="2800" dirty="0" smtClean="0"/>
              <a:t/>
            </a:r>
            <a:br>
              <a:rPr lang="en-GB" sz="2800" dirty="0" smtClean="0"/>
            </a:br>
            <a:r>
              <a:rPr lang="en-GB" sz="2800" dirty="0" smtClean="0"/>
              <a:t/>
            </a:r>
            <a:br>
              <a:rPr lang="en-GB" sz="2800" dirty="0" smtClean="0"/>
            </a:br>
            <a:endParaRPr lang="en-GB" sz="28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nl-NL" sz="2800" dirty="0" smtClean="0">
              <a:solidFill>
                <a:srgbClr val="FFFF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 spd="med" advTm="9891"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2987675" y="277813"/>
            <a:ext cx="5699125" cy="1139825"/>
          </a:xfrm>
        </p:spPr>
        <p:txBody>
          <a:bodyPr/>
          <a:lstStyle/>
          <a:p>
            <a:pPr algn="l" eaLnBrk="1" hangingPunct="1">
              <a:defRPr/>
            </a:pPr>
            <a:r>
              <a:rPr lang="en-GB" b="1" dirty="0" smtClean="0">
                <a:solidFill>
                  <a:srgbClr val="FFFF00"/>
                </a:solidFill>
              </a:rPr>
              <a:t/>
            </a:r>
            <a:br>
              <a:rPr lang="en-GB" b="1" dirty="0" smtClean="0">
                <a:solidFill>
                  <a:srgbClr val="FFFF00"/>
                </a:solidFill>
              </a:rPr>
            </a:br>
            <a:endParaRPr lang="nl-NL" b="1" dirty="0" smtClean="0">
              <a:solidFill>
                <a:srgbClr val="FFFF00"/>
              </a:solidFill>
            </a:endParaRP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857375"/>
            <a:ext cx="8229600" cy="37639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GB" sz="2800" b="1" dirty="0" smtClean="0">
                <a:solidFill>
                  <a:srgbClr val="FF0000"/>
                </a:solidFill>
              </a:rPr>
              <a:t>In all cases: </a:t>
            </a:r>
          </a:p>
          <a:p>
            <a:pPr eaLnBrk="1" hangingPunct="1">
              <a:buNone/>
              <a:defRPr/>
            </a:pPr>
            <a:endParaRPr lang="en-GB" sz="1800" b="1" dirty="0" smtClean="0"/>
          </a:p>
          <a:p>
            <a:pPr eaLnBrk="1" hangingPunct="1">
              <a:buFont typeface="Wingdings" pitchFamily="2" charset="2"/>
              <a:buChar char=""/>
              <a:defRPr/>
            </a:pPr>
            <a:r>
              <a:rPr lang="en-GB" sz="2800" b="1" dirty="0" smtClean="0"/>
              <a:t>Purchase, </a:t>
            </a:r>
            <a:r>
              <a:rPr lang="en-GB" sz="2800" b="1" dirty="0" smtClean="0"/>
              <a:t>rental </a:t>
            </a:r>
            <a:r>
              <a:rPr lang="en-GB" sz="2800" b="1" dirty="0" smtClean="0"/>
              <a:t>or callout:</a:t>
            </a:r>
            <a:endParaRPr lang="en-GB" sz="1800" b="1" dirty="0" smtClean="0"/>
          </a:p>
          <a:p>
            <a:pPr eaLnBrk="1" hangingPunct="1">
              <a:buNone/>
              <a:defRPr/>
            </a:pPr>
            <a:endParaRPr lang="en-GB" sz="2800" b="1" dirty="0" smtClean="0"/>
          </a:p>
          <a:p>
            <a:pPr eaLnBrk="1" hangingPunct="1">
              <a:buFont typeface="Wingdings" pitchFamily="2" charset="2"/>
              <a:buChar char=""/>
              <a:defRPr/>
            </a:pPr>
            <a:r>
              <a:rPr lang="en-GB" sz="2800" b="1" dirty="0" smtClean="0"/>
              <a:t>In all cases we work together with local authorities and Mine and Rescue Organizations </a:t>
            </a:r>
            <a:endParaRPr lang="en-GB" sz="1800" b="1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nl-NL" sz="2800" dirty="0" smtClean="0">
              <a:solidFill>
                <a:srgbClr val="FFFF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 spd="med" advTm="9890"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2987675" y="277813"/>
            <a:ext cx="5699125" cy="1139825"/>
          </a:xfrm>
        </p:spPr>
        <p:txBody>
          <a:bodyPr/>
          <a:lstStyle/>
          <a:p>
            <a:pPr algn="l" eaLnBrk="1" hangingPunct="1">
              <a:defRPr/>
            </a:pPr>
            <a:r>
              <a:rPr lang="en-GB" b="1" dirty="0" smtClean="0">
                <a:solidFill>
                  <a:srgbClr val="FFFF00"/>
                </a:solidFill>
              </a:rPr>
              <a:t/>
            </a:r>
            <a:br>
              <a:rPr lang="en-GB" b="1" dirty="0" smtClean="0">
                <a:solidFill>
                  <a:srgbClr val="FFFF00"/>
                </a:solidFill>
              </a:rPr>
            </a:br>
            <a:endParaRPr lang="nl-NL" b="1" dirty="0" smtClean="0">
              <a:solidFill>
                <a:srgbClr val="FFFF00"/>
              </a:solidFill>
            </a:endParaRP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857375"/>
            <a:ext cx="8229600" cy="37639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GB" sz="2800" b="1" dirty="0" smtClean="0">
                <a:solidFill>
                  <a:srgbClr val="FF0000"/>
                </a:solidFill>
              </a:rPr>
              <a:t>Now a practical situation: Mine fire !!!!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GB" sz="1800" b="1" dirty="0" smtClean="0"/>
          </a:p>
          <a:p>
            <a:pPr eaLnBrk="1" hangingPunct="1">
              <a:buFont typeface="Wingdings" pitchFamily="2" charset="2"/>
              <a:buChar char=""/>
              <a:defRPr/>
            </a:pPr>
            <a:r>
              <a:rPr lang="en-GB" sz="2800" b="1" dirty="0" smtClean="0"/>
              <a:t>Call us, we will fly over</a:t>
            </a:r>
            <a:endParaRPr lang="en-GB" sz="1800" b="1" dirty="0" smtClean="0"/>
          </a:p>
          <a:p>
            <a:pPr eaLnBrk="1" hangingPunct="1">
              <a:buFont typeface="Wingdings" pitchFamily="2" charset="2"/>
              <a:buChar char=""/>
              <a:defRPr/>
            </a:pPr>
            <a:r>
              <a:rPr lang="en-GB" sz="2800" b="1" dirty="0" smtClean="0"/>
              <a:t>Formation of DMU, mine manager, ventilation engineer and Mine/Rescue organisation</a:t>
            </a:r>
            <a:endParaRPr lang="en-GB" sz="1800" b="1" dirty="0" smtClean="0"/>
          </a:p>
          <a:p>
            <a:pPr eaLnBrk="1" hangingPunct="1">
              <a:buFont typeface="Wingdings" pitchFamily="2" charset="2"/>
              <a:buChar char=""/>
              <a:defRPr/>
            </a:pPr>
            <a:r>
              <a:rPr lang="en-GB" sz="2800" b="1" dirty="0" smtClean="0"/>
              <a:t>Sign the contract</a:t>
            </a:r>
          </a:p>
          <a:p>
            <a:pPr eaLnBrk="1" hangingPunct="1">
              <a:buFont typeface="Wingdings" pitchFamily="2" charset="2"/>
              <a:buChar char=""/>
              <a:defRPr/>
            </a:pPr>
            <a:r>
              <a:rPr lang="en-GB" sz="2800" b="1" dirty="0" smtClean="0"/>
              <a:t>Shipment of equipment, fly in operators</a:t>
            </a:r>
          </a:p>
          <a:p>
            <a:pPr eaLnBrk="1" hangingPunct="1">
              <a:buFont typeface="Wingdings" pitchFamily="2" charset="2"/>
              <a:buChar char=""/>
              <a:defRPr/>
            </a:pPr>
            <a:r>
              <a:rPr lang="en-GB" sz="2800" b="1" dirty="0" smtClean="0"/>
              <a:t>Action !!</a:t>
            </a:r>
            <a:endParaRPr lang="en-GB" sz="1800" b="1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nl-NL" sz="2800" dirty="0" smtClean="0">
              <a:solidFill>
                <a:srgbClr val="FFFF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 spd="med" advTm="9890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91513" cy="2336800"/>
          </a:xfrm>
        </p:spPr>
        <p:txBody>
          <a:bodyPr/>
          <a:lstStyle/>
          <a:p>
            <a:pPr eaLnBrk="1" hangingPunct="1">
              <a:defRPr/>
            </a:pPr>
            <a:r>
              <a:rPr lang="en-GB" b="1" dirty="0" smtClean="0">
                <a:solidFill>
                  <a:srgbClr val="FFFF00"/>
                </a:solidFill>
              </a:rPr>
              <a:t/>
            </a:r>
            <a:br>
              <a:rPr lang="en-GB" b="1" dirty="0" smtClean="0">
                <a:solidFill>
                  <a:srgbClr val="FFFF00"/>
                </a:solidFill>
              </a:rPr>
            </a:br>
            <a:endParaRPr lang="nl-NL" b="1" dirty="0" smtClean="0">
              <a:solidFill>
                <a:srgbClr val="FFFF00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625" y="1916833"/>
            <a:ext cx="8229600" cy="4369668"/>
          </a:xfrm>
        </p:spPr>
        <p:txBody>
          <a:bodyPr/>
          <a:lstStyle/>
          <a:p>
            <a:pPr eaLnBrk="1" hangingPunct="1">
              <a:buClrTx/>
              <a:defRPr/>
            </a:pPr>
            <a:r>
              <a:rPr lang="en-US" sz="2800" b="1" dirty="0" smtClean="0"/>
              <a:t>A Steamexfire system is a high flow inert gas generator with unlimited production of inert gas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endParaRPr lang="nl-NL" sz="2800" b="1" dirty="0" smtClean="0"/>
          </a:p>
          <a:p>
            <a:pPr>
              <a:defRPr/>
            </a:pPr>
            <a:r>
              <a:rPr lang="en-US" sz="2800" b="1" dirty="0" smtClean="0"/>
              <a:t>The produced inert gas can be used to inertise an enclosed space in order to extinguishes a fire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nl-NL" sz="2800" dirty="0" smtClean="0"/>
          </a:p>
          <a:p>
            <a:pPr eaLnBrk="1" hangingPunct="1">
              <a:buClrTx/>
              <a:buFont typeface="Wingdings" pitchFamily="2" charset="2"/>
              <a:buNone/>
              <a:defRPr/>
            </a:pPr>
            <a:endParaRPr lang="nl-NL" sz="2800" dirty="0" smtClean="0"/>
          </a:p>
          <a:p>
            <a:pPr eaLnBrk="1" hangingPunct="1">
              <a:buClrTx/>
              <a:buFont typeface="Wingdings" pitchFamily="2" charset="2"/>
              <a:buNone/>
              <a:defRPr/>
            </a:pPr>
            <a:endParaRPr lang="nl-NL" sz="2800" dirty="0" smtClean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 spd="med" advTm="1766"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2987675" y="277813"/>
            <a:ext cx="5699125" cy="1139825"/>
          </a:xfrm>
        </p:spPr>
        <p:txBody>
          <a:bodyPr/>
          <a:lstStyle/>
          <a:p>
            <a:pPr algn="l" eaLnBrk="1" hangingPunct="1">
              <a:defRPr/>
            </a:pPr>
            <a:r>
              <a:rPr lang="en-GB" b="1" dirty="0" smtClean="0">
                <a:solidFill>
                  <a:srgbClr val="FFFF00"/>
                </a:solidFill>
              </a:rPr>
              <a:t/>
            </a:r>
            <a:br>
              <a:rPr lang="en-GB" b="1" dirty="0" smtClean="0">
                <a:solidFill>
                  <a:srgbClr val="FFFF00"/>
                </a:solidFill>
              </a:rPr>
            </a:br>
            <a:endParaRPr lang="nl-NL" b="1" dirty="0" smtClean="0">
              <a:solidFill>
                <a:srgbClr val="FFFF00"/>
              </a:solidFill>
            </a:endParaRP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857375"/>
            <a:ext cx="8229600" cy="37639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GB" sz="2400" b="1" dirty="0" smtClean="0">
                <a:solidFill>
                  <a:srgbClr val="FF0000"/>
                </a:solidFill>
              </a:rPr>
              <a:t>Some other emergency related products:</a:t>
            </a:r>
            <a:endParaRPr lang="en-GB" sz="2400" b="1" dirty="0" smtClean="0">
              <a:solidFill>
                <a:srgbClr val="FF0000"/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en-GB" sz="1800" b="1" dirty="0" smtClean="0"/>
          </a:p>
          <a:p>
            <a:pPr eaLnBrk="1" hangingPunct="1">
              <a:buFont typeface="Arial" charset="0"/>
              <a:buChar char="•"/>
              <a:defRPr/>
            </a:pPr>
            <a:r>
              <a:rPr lang="en-GB" sz="2800" b="1" dirty="0" smtClean="0"/>
              <a:t>High flow aerosol generator  for: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GB" sz="2800" b="1" dirty="0" smtClean="0"/>
              <a:t>Cooling down tanks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GB" sz="2800" b="1" dirty="0" smtClean="0"/>
              <a:t>Washing down gasses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GB" sz="2800" b="1" dirty="0" smtClean="0"/>
              <a:t>Killing fires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GB" sz="2800" b="1" dirty="0" smtClean="0"/>
              <a:t>Remove smoke out of building or tunnel</a:t>
            </a:r>
            <a:endParaRPr lang="en-GB" sz="1800" b="1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nl-NL" sz="2800" dirty="0" smtClean="0">
              <a:solidFill>
                <a:srgbClr val="FFFF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 spd="med" advTm="9890"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63" y="1628800"/>
            <a:ext cx="8229600" cy="4414813"/>
          </a:xfrm>
        </p:spPr>
        <p:txBody>
          <a:bodyPr/>
          <a:lstStyle/>
          <a:p>
            <a:pPr algn="ctr">
              <a:buFont typeface="Wingdings" pitchFamily="2" charset="2"/>
              <a:buNone/>
              <a:defRPr/>
            </a:pPr>
            <a:r>
              <a:rPr lang="en-US" sz="4400" b="1" dirty="0" smtClean="0"/>
              <a:t>Turboloscher</a:t>
            </a:r>
            <a:r>
              <a:rPr lang="en-US" sz="3600" b="1" dirty="0" smtClean="0"/>
              <a:t> </a:t>
            </a:r>
          </a:p>
          <a:p>
            <a:pPr algn="ctr">
              <a:buFont typeface="Wingdings" pitchFamily="2" charset="2"/>
              <a:buNone/>
              <a:defRPr/>
            </a:pPr>
            <a:endParaRPr lang="en-US" b="1" dirty="0" smtClean="0">
              <a:solidFill>
                <a:srgbClr val="FFFF00"/>
              </a:solidFill>
            </a:endParaRPr>
          </a:p>
          <a:p>
            <a:pPr algn="ctr">
              <a:buFont typeface="Wingdings" pitchFamily="2" charset="2"/>
              <a:buNone/>
              <a:defRPr/>
            </a:pPr>
            <a:r>
              <a:rPr lang="en-US" sz="2800" b="1" dirty="0" smtClean="0"/>
              <a:t>   </a:t>
            </a:r>
          </a:p>
          <a:p>
            <a:pPr>
              <a:buFont typeface="Wingdings" pitchFamily="2" charset="2"/>
              <a:buNone/>
              <a:defRPr/>
            </a:pPr>
            <a:endParaRPr lang="en-US" sz="2800" b="1" dirty="0" smtClean="0"/>
          </a:p>
          <a:p>
            <a:pPr>
              <a:buFont typeface="Wingdings" pitchFamily="2" charset="2"/>
              <a:buNone/>
              <a:defRPr/>
            </a:pPr>
            <a:endParaRPr lang="nl-NL" sz="4000" dirty="0"/>
          </a:p>
        </p:txBody>
      </p:sp>
      <p:sp>
        <p:nvSpPr>
          <p:cNvPr id="35843" name="Text Box 4"/>
          <p:cNvSpPr txBox="1">
            <a:spLocks noChangeArrowheads="1"/>
          </p:cNvSpPr>
          <p:nvPr/>
        </p:nvSpPr>
        <p:spPr bwMode="auto">
          <a:xfrm>
            <a:off x="3276600" y="404813"/>
            <a:ext cx="58674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nl-NL" sz="240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6" name="Afbeelding 5" descr="11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700808"/>
            <a:ext cx="9144000" cy="5157192"/>
          </a:xfrm>
          <a:prstGeom prst="rect">
            <a:avLst/>
          </a:prstGeom>
        </p:spPr>
      </p:pic>
    </p:spTree>
  </p:cSld>
  <p:clrMapOvr>
    <a:masterClrMapping/>
  </p:clrMapOvr>
  <p:transition spd="med" advTm="0">
    <p:zo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2987675" y="277813"/>
            <a:ext cx="5699125" cy="1139825"/>
          </a:xfrm>
        </p:spPr>
        <p:txBody>
          <a:bodyPr/>
          <a:lstStyle/>
          <a:p>
            <a:pPr algn="l" eaLnBrk="1" hangingPunct="1">
              <a:defRPr/>
            </a:pPr>
            <a:r>
              <a:rPr lang="en-GB" b="1" dirty="0" smtClean="0">
                <a:solidFill>
                  <a:srgbClr val="FFFF00"/>
                </a:solidFill>
              </a:rPr>
              <a:t/>
            </a:r>
            <a:br>
              <a:rPr lang="en-GB" b="1" dirty="0" smtClean="0">
                <a:solidFill>
                  <a:srgbClr val="FFFF00"/>
                </a:solidFill>
              </a:rPr>
            </a:br>
            <a:endParaRPr lang="nl-NL" b="1" dirty="0" smtClean="0">
              <a:solidFill>
                <a:srgbClr val="FFFF00"/>
              </a:solidFill>
            </a:endParaRP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857375"/>
            <a:ext cx="8229600" cy="37639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GB" sz="2400" b="1" dirty="0" smtClean="0">
                <a:solidFill>
                  <a:srgbClr val="FF0000"/>
                </a:solidFill>
              </a:rPr>
              <a:t>Another emergency related product:</a:t>
            </a:r>
            <a:endParaRPr lang="en-GB" sz="2400" b="1" dirty="0" smtClean="0">
              <a:solidFill>
                <a:srgbClr val="FF0000"/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en-GB" sz="1800" b="1" dirty="0" smtClean="0"/>
          </a:p>
          <a:p>
            <a:pPr eaLnBrk="1" hangingPunct="1">
              <a:buFont typeface="Arial" charset="0"/>
              <a:buChar char="•"/>
              <a:defRPr/>
            </a:pPr>
            <a:r>
              <a:rPr lang="en-GB" sz="2800" b="1" dirty="0" smtClean="0"/>
              <a:t>Electric power generator: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GB" sz="2800" b="1" dirty="0" smtClean="0"/>
              <a:t>Smallest and lightest 1.1 MW system in the world</a:t>
            </a:r>
            <a:endParaRPr lang="en-GB" sz="2800" b="1" dirty="0" smtClean="0"/>
          </a:p>
          <a:p>
            <a:pPr eaLnBrk="1" hangingPunct="1">
              <a:buFont typeface="Arial" charset="0"/>
              <a:buChar char="•"/>
              <a:defRPr/>
            </a:pPr>
            <a:r>
              <a:rPr lang="en-GB" sz="2800" b="1" dirty="0" smtClean="0"/>
              <a:t>Available in various voltages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GB" sz="2800" b="1" dirty="0" smtClean="0"/>
              <a:t>Only add a diesel fuel hose, ready</a:t>
            </a:r>
            <a:endParaRPr lang="en-GB" sz="2800" b="1" dirty="0" smtClean="0"/>
          </a:p>
          <a:p>
            <a:pPr eaLnBrk="1" hangingPunct="1">
              <a:buFont typeface="Arial" charset="0"/>
              <a:buChar char="•"/>
              <a:defRPr/>
            </a:pPr>
            <a:endParaRPr lang="en-GB" sz="1800" b="1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nl-NL" sz="2800" dirty="0" smtClean="0">
              <a:solidFill>
                <a:srgbClr val="FFFF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 spd="med" advTm="9890">
    <p:zo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32" y="1600200"/>
            <a:ext cx="9077467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Tm="0">
    <p:newsflash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2987675" y="277813"/>
            <a:ext cx="5699125" cy="1139825"/>
          </a:xfrm>
        </p:spPr>
        <p:txBody>
          <a:bodyPr/>
          <a:lstStyle/>
          <a:p>
            <a:pPr algn="l" eaLnBrk="1" hangingPunct="1">
              <a:defRPr/>
            </a:pPr>
            <a:r>
              <a:rPr lang="en-GB" b="1" dirty="0" smtClean="0">
                <a:solidFill>
                  <a:srgbClr val="FFFF00"/>
                </a:solidFill>
              </a:rPr>
              <a:t/>
            </a:r>
            <a:br>
              <a:rPr lang="en-GB" b="1" dirty="0" smtClean="0">
                <a:solidFill>
                  <a:srgbClr val="FFFF00"/>
                </a:solidFill>
              </a:rPr>
            </a:br>
            <a:endParaRPr lang="nl-NL" b="1" dirty="0" smtClean="0">
              <a:solidFill>
                <a:srgbClr val="FFFF00"/>
              </a:solidFill>
            </a:endParaRP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857375"/>
            <a:ext cx="8229600" cy="3763963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en-GB" sz="4000" b="1" dirty="0" smtClean="0">
                <a:solidFill>
                  <a:srgbClr val="FF0000"/>
                </a:solidFill>
              </a:rPr>
              <a:t>TET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GB" sz="1800" b="1" dirty="0" smtClean="0"/>
          </a:p>
          <a:p>
            <a:pPr eaLnBrk="1" hangingPunct="1">
              <a:buFont typeface="Wingdings" pitchFamily="2" charset="2"/>
              <a:buChar char=""/>
              <a:defRPr/>
            </a:pPr>
            <a:r>
              <a:rPr lang="en-GB" sz="2800" b="1" dirty="0" smtClean="0"/>
              <a:t>Turbine Extinguishing Technologies</a:t>
            </a:r>
            <a:endParaRPr lang="en-GB" sz="1800" b="1" dirty="0" smtClean="0"/>
          </a:p>
          <a:p>
            <a:pPr eaLnBrk="1" hangingPunct="1">
              <a:buFont typeface="Wingdings" pitchFamily="2" charset="2"/>
              <a:buChar char=""/>
              <a:defRPr/>
            </a:pPr>
            <a:r>
              <a:rPr lang="en-GB" sz="2800" b="1" dirty="0" smtClean="0"/>
              <a:t>Liberty Group and Zikun</a:t>
            </a:r>
          </a:p>
          <a:p>
            <a:pPr eaLnBrk="1" hangingPunct="1">
              <a:buFont typeface="Wingdings" pitchFamily="2" charset="2"/>
              <a:buChar char=""/>
              <a:defRPr/>
            </a:pPr>
            <a:r>
              <a:rPr lang="en-GB" sz="2800" b="1" dirty="0" smtClean="0"/>
              <a:t>Non commercial Platform for knowledge and experience exchange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nl-NL" sz="2800" dirty="0" smtClean="0">
              <a:solidFill>
                <a:srgbClr val="FFFF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 spd="med" advTm="9890">
    <p:zo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63" y="1628800"/>
            <a:ext cx="8229600" cy="4414813"/>
          </a:xfrm>
        </p:spPr>
        <p:txBody>
          <a:bodyPr/>
          <a:lstStyle/>
          <a:p>
            <a:pPr algn="ctr">
              <a:buFont typeface="Wingdings" pitchFamily="2" charset="2"/>
              <a:buNone/>
              <a:defRPr/>
            </a:pPr>
            <a:r>
              <a:rPr lang="en-US" sz="4400" b="1" dirty="0" smtClean="0"/>
              <a:t>   </a:t>
            </a:r>
            <a:r>
              <a:rPr lang="en-US" sz="3600" b="1" dirty="0" smtClean="0"/>
              <a:t>Steamexfire, 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en-US" sz="3600" b="1" dirty="0" smtClean="0"/>
              <a:t>unlimited production of 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en-US" sz="3600" b="1" dirty="0" smtClean="0"/>
              <a:t>High flow inert gas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en-US" sz="3600" b="1" dirty="0" smtClean="0"/>
              <a:t>High flow aerosol</a:t>
            </a:r>
          </a:p>
          <a:p>
            <a:pPr algn="ctr">
              <a:buFont typeface="Wingdings" pitchFamily="2" charset="2"/>
              <a:buNone/>
              <a:defRPr/>
            </a:pPr>
            <a:endParaRPr lang="en-US" sz="3600" b="1" dirty="0" smtClean="0"/>
          </a:p>
          <a:p>
            <a:pPr algn="ctr">
              <a:buFont typeface="Wingdings" pitchFamily="2" charset="2"/>
              <a:buNone/>
              <a:defRPr/>
            </a:pPr>
            <a:r>
              <a:rPr lang="en-US" b="1" dirty="0" smtClean="0"/>
              <a:t>Thanks for your attention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en-US" b="1" smtClean="0"/>
              <a:t> </a:t>
            </a:r>
            <a:r>
              <a:rPr lang="en-US" b="1" dirty="0" smtClean="0"/>
              <a:t>Michel Kooij 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en-US" b="1" dirty="0" smtClean="0"/>
              <a:t>   </a:t>
            </a:r>
            <a:r>
              <a:rPr lang="en-US" b="1" dirty="0" smtClean="0">
                <a:solidFill>
                  <a:srgbClr val="FFFF00"/>
                </a:solidFill>
              </a:rPr>
              <a:t>www.steamexfire.com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en-US" sz="2800" b="1" dirty="0" smtClean="0"/>
              <a:t>   </a:t>
            </a:r>
          </a:p>
          <a:p>
            <a:pPr>
              <a:buFont typeface="Wingdings" pitchFamily="2" charset="2"/>
              <a:buNone/>
              <a:defRPr/>
            </a:pPr>
            <a:endParaRPr lang="en-US" sz="2800" b="1" dirty="0" smtClean="0"/>
          </a:p>
          <a:p>
            <a:pPr>
              <a:buFont typeface="Wingdings" pitchFamily="2" charset="2"/>
              <a:buNone/>
              <a:defRPr/>
            </a:pPr>
            <a:endParaRPr lang="nl-NL" sz="4000" dirty="0"/>
          </a:p>
        </p:txBody>
      </p:sp>
      <p:sp>
        <p:nvSpPr>
          <p:cNvPr id="35843" name="Text Box 4"/>
          <p:cNvSpPr txBox="1">
            <a:spLocks noChangeArrowheads="1"/>
          </p:cNvSpPr>
          <p:nvPr/>
        </p:nvSpPr>
        <p:spPr bwMode="auto">
          <a:xfrm>
            <a:off x="3276600" y="404813"/>
            <a:ext cx="58674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nl-NL" sz="240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 spd="med" advTm="0"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91513" cy="2336800"/>
          </a:xfrm>
        </p:spPr>
        <p:txBody>
          <a:bodyPr/>
          <a:lstStyle/>
          <a:p>
            <a:pPr eaLnBrk="1" hangingPunct="1">
              <a:defRPr/>
            </a:pPr>
            <a:r>
              <a:rPr lang="en-GB" b="1" dirty="0" smtClean="0">
                <a:solidFill>
                  <a:srgbClr val="FFFF00"/>
                </a:solidFill>
              </a:rPr>
              <a:t/>
            </a:r>
            <a:br>
              <a:rPr lang="en-GB" b="1" dirty="0" smtClean="0">
                <a:solidFill>
                  <a:srgbClr val="FFFF00"/>
                </a:solidFill>
              </a:rPr>
            </a:br>
            <a:endParaRPr lang="nl-NL" b="1" dirty="0" smtClean="0">
              <a:solidFill>
                <a:srgbClr val="FFFF00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625" y="1916833"/>
            <a:ext cx="8229600" cy="4369668"/>
          </a:xfrm>
        </p:spPr>
        <p:txBody>
          <a:bodyPr/>
          <a:lstStyle/>
          <a:p>
            <a:pPr eaLnBrk="1" hangingPunct="1">
              <a:buClrTx/>
              <a:defRPr/>
            </a:pPr>
            <a:r>
              <a:rPr lang="en-US" sz="2800" b="1" dirty="0" smtClean="0"/>
              <a:t>Steamexfire BV (Ltd), subsidiary of Liberty Gasturbine International, The Netherlands, is an innovative company specialized in jet engine technology combined with inertisation technology</a:t>
            </a:r>
            <a:br>
              <a:rPr lang="en-US" sz="2800" b="1" dirty="0" smtClean="0"/>
            </a:br>
            <a:endParaRPr lang="nl-NL" sz="2800" b="1" dirty="0" smtClean="0"/>
          </a:p>
          <a:p>
            <a:pPr>
              <a:defRPr/>
            </a:pPr>
            <a:r>
              <a:rPr lang="en-US" sz="2800" b="1" dirty="0" smtClean="0"/>
              <a:t>Steamexfire BV is the only company in the world producing various capacity Jet Inert Gas Generators</a:t>
            </a:r>
            <a:br>
              <a:rPr lang="en-US" sz="2800" b="1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nl-NL" sz="2800" dirty="0" smtClean="0"/>
          </a:p>
          <a:p>
            <a:pPr eaLnBrk="1" hangingPunct="1">
              <a:buClrTx/>
              <a:buFont typeface="Wingdings" pitchFamily="2" charset="2"/>
              <a:buNone/>
              <a:defRPr/>
            </a:pPr>
            <a:endParaRPr lang="nl-NL" sz="2800" dirty="0" smtClean="0"/>
          </a:p>
          <a:p>
            <a:pPr eaLnBrk="1" hangingPunct="1">
              <a:buClrTx/>
              <a:buFont typeface="Wingdings" pitchFamily="2" charset="2"/>
              <a:buNone/>
              <a:defRPr/>
            </a:pPr>
            <a:endParaRPr lang="nl-NL" sz="2800" dirty="0" smtClean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 spd="med" advTm="1766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625" y="2500313"/>
            <a:ext cx="8229600" cy="3328987"/>
          </a:xfrm>
        </p:spPr>
        <p:txBody>
          <a:bodyPr/>
          <a:lstStyle/>
          <a:p>
            <a:pPr>
              <a:defRPr/>
            </a:pPr>
            <a:r>
              <a:rPr lang="en-US" sz="2800" b="1" dirty="0" smtClean="0"/>
              <a:t>Jet Inertisation is a well proven method to suppress underground mine fires in USA, South Africa, Russia, Ukraine, Australia, Norway and recently, New Zealand.</a:t>
            </a:r>
            <a:br>
              <a:rPr lang="en-US" sz="2800" b="1" dirty="0" smtClean="0"/>
            </a:br>
            <a:endParaRPr lang="nl-NL" sz="2800" b="1" dirty="0" smtClean="0"/>
          </a:p>
          <a:p>
            <a:pPr>
              <a:defRPr/>
            </a:pPr>
            <a:r>
              <a:rPr lang="en-US" sz="2800" b="1" dirty="0" smtClean="0"/>
              <a:t>Various suppression principles are available these days, but when large volumes are needed; jet inertisation is the only solution</a:t>
            </a:r>
            <a:endParaRPr lang="en-US" sz="2800" b="1" dirty="0" smtClean="0">
              <a:solidFill>
                <a:schemeClr val="tx2"/>
              </a:solidFill>
            </a:endParaRPr>
          </a:p>
        </p:txBody>
      </p:sp>
      <p:sp>
        <p:nvSpPr>
          <p:cNvPr id="7171" name="Text Box 4"/>
          <p:cNvSpPr txBox="1">
            <a:spLocks noChangeArrowheads="1"/>
          </p:cNvSpPr>
          <p:nvPr/>
        </p:nvSpPr>
        <p:spPr bwMode="auto">
          <a:xfrm>
            <a:off x="3276600" y="404813"/>
            <a:ext cx="58674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nl-NL" sz="24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7166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 spd="med" advTm="10047"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63" y="2000250"/>
            <a:ext cx="8229600" cy="3971925"/>
          </a:xfrm>
        </p:spPr>
        <p:txBody>
          <a:bodyPr/>
          <a:lstStyle/>
          <a:p>
            <a:pPr>
              <a:defRPr/>
            </a:pPr>
            <a:r>
              <a:rPr lang="en-US" sz="2800" b="1" dirty="0" smtClean="0"/>
              <a:t>The Steamexfire produces an inert gas mixed with water vapor and steam, in quantities of 3 to 25 m</a:t>
            </a:r>
            <a:r>
              <a:rPr lang="en-US" sz="2800" b="1" baseline="30000" dirty="0" smtClean="0"/>
              <a:t>3</a:t>
            </a:r>
            <a:r>
              <a:rPr lang="en-US" sz="2800" b="1" dirty="0" smtClean="0"/>
              <a:t> per second </a:t>
            </a:r>
            <a:br>
              <a:rPr lang="en-US" sz="2800" b="1" dirty="0" smtClean="0"/>
            </a:br>
            <a:endParaRPr lang="en-US" sz="2800" b="1" dirty="0" smtClean="0"/>
          </a:p>
          <a:p>
            <a:pPr>
              <a:defRPr/>
            </a:pPr>
            <a:r>
              <a:rPr lang="en-US" sz="2800" b="1" dirty="0" smtClean="0"/>
              <a:t>When this product is introduced to a fire, two of the three elements of fires, oxygen and heat, will be greatly reduced and finally being taken away</a:t>
            </a:r>
            <a:endParaRPr lang="nl-NL" sz="2800" b="1" dirty="0" smtClean="0"/>
          </a:p>
          <a:p>
            <a:pPr>
              <a:buFont typeface="Wingdings" pitchFamily="2" charset="2"/>
              <a:buNone/>
              <a:defRPr/>
            </a:pPr>
            <a:endParaRPr lang="nl-NL" sz="4000" dirty="0"/>
          </a:p>
        </p:txBody>
      </p:sp>
      <p:sp>
        <p:nvSpPr>
          <p:cNvPr id="12291" name="Text Box 4"/>
          <p:cNvSpPr txBox="1">
            <a:spLocks noChangeArrowheads="1"/>
          </p:cNvSpPr>
          <p:nvPr/>
        </p:nvSpPr>
        <p:spPr bwMode="auto">
          <a:xfrm>
            <a:off x="3276600" y="404813"/>
            <a:ext cx="58674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nl-NL" sz="240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 spd="med" advTm="10109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4"/>
          <p:cNvSpPr txBox="1">
            <a:spLocks noChangeArrowheads="1"/>
          </p:cNvSpPr>
          <p:nvPr/>
        </p:nvSpPr>
        <p:spPr bwMode="auto">
          <a:xfrm>
            <a:off x="3276600" y="404813"/>
            <a:ext cx="58674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nl-NL" sz="240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0" y="2071678"/>
            <a:ext cx="5000660" cy="4116638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ransition spd="med" advTm="4078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203848" y="0"/>
            <a:ext cx="6192688" cy="1224136"/>
          </a:xfrm>
        </p:spPr>
        <p:txBody>
          <a:bodyPr>
            <a:normAutofit/>
          </a:bodyPr>
          <a:lstStyle/>
          <a:p>
            <a:r>
              <a:rPr lang="en-US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Average Steamexfire product content at 85⁰</a:t>
            </a:r>
            <a:r>
              <a:rPr lang="en-US" sz="24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</a:t>
            </a:r>
            <a:endParaRPr lang="nl-NL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395536" y="6093296"/>
            <a:ext cx="6768752" cy="555848"/>
          </a:xfrm>
        </p:spPr>
        <p:txBody>
          <a:bodyPr>
            <a:normAutofit/>
          </a:bodyPr>
          <a:lstStyle/>
          <a:p>
            <a:pPr algn="l"/>
            <a:r>
              <a:rPr lang="en-US" sz="14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Performance </a:t>
            </a:r>
            <a:r>
              <a:rPr lang="en-US" sz="14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can fluctuate du varying circumstances</a:t>
            </a:r>
            <a:endParaRPr lang="nl-NL" sz="1400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5" name="Grafiek 4"/>
          <p:cNvGraphicFramePr/>
          <p:nvPr/>
        </p:nvGraphicFramePr>
        <p:xfrm>
          <a:off x="0" y="1052736"/>
          <a:ext cx="5142015" cy="43463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Grafiek 5"/>
          <p:cNvGraphicFramePr/>
          <p:nvPr/>
        </p:nvGraphicFramePr>
        <p:xfrm>
          <a:off x="5023262" y="1052736"/>
          <a:ext cx="4120738" cy="2766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Grafiek 6"/>
          <p:cNvGraphicFramePr/>
          <p:nvPr/>
        </p:nvGraphicFramePr>
        <p:xfrm>
          <a:off x="4788024" y="3573016"/>
          <a:ext cx="4572000" cy="24463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 spd="med" advTm="0"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1556792"/>
            <a:ext cx="8501063" cy="4658271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en-US" sz="2800" b="1" dirty="0" smtClean="0">
                <a:solidFill>
                  <a:srgbClr val="FF0000"/>
                </a:solidFill>
              </a:rPr>
              <a:t>Our vision is to offer a system that:</a:t>
            </a:r>
          </a:p>
          <a:p>
            <a:pPr>
              <a:buFont typeface="Arial" charset="0"/>
              <a:buChar char="•"/>
              <a:defRPr/>
            </a:pPr>
            <a:endParaRPr lang="nl-NL" sz="2400" dirty="0" smtClean="0"/>
          </a:p>
          <a:p>
            <a:pPr>
              <a:buFont typeface="Arial" charset="0"/>
              <a:buChar char="•"/>
              <a:defRPr/>
            </a:pPr>
            <a:r>
              <a:rPr lang="nl-NL" sz="2400" b="1" dirty="0" smtClean="0"/>
              <a:t>Meets the </a:t>
            </a:r>
            <a:r>
              <a:rPr lang="en-GB" sz="2400" b="1" dirty="0" smtClean="0"/>
              <a:t>highest</a:t>
            </a:r>
            <a:r>
              <a:rPr lang="nl-NL" sz="2400" b="1" dirty="0" smtClean="0"/>
              <a:t> safety standards in the world</a:t>
            </a:r>
          </a:p>
          <a:p>
            <a:pPr>
              <a:buFont typeface="Arial" charset="0"/>
              <a:buChar char="•"/>
              <a:defRPr/>
            </a:pPr>
            <a:r>
              <a:rPr lang="nl-NL" sz="2400" b="1" dirty="0" smtClean="0"/>
              <a:t>Variable O</a:t>
            </a:r>
            <a:r>
              <a:rPr lang="nl-NL" sz="2400" b="1" baseline="30000" dirty="0" smtClean="0"/>
              <a:t>2</a:t>
            </a:r>
            <a:r>
              <a:rPr lang="nl-NL" sz="2400" b="1" dirty="0" smtClean="0"/>
              <a:t>, CO and CO</a:t>
            </a:r>
            <a:r>
              <a:rPr lang="nl-NL" sz="2400" b="1" baseline="30000" dirty="0" smtClean="0"/>
              <a:t>2</a:t>
            </a:r>
            <a:r>
              <a:rPr lang="nl-NL" sz="2400" b="1" dirty="0" smtClean="0"/>
              <a:t> </a:t>
            </a:r>
            <a:r>
              <a:rPr lang="nl-NL" sz="2400" b="1" dirty="0" err="1" smtClean="0"/>
              <a:t>levels</a:t>
            </a:r>
            <a:endParaRPr lang="nl-NL" sz="2400" b="1" dirty="0" smtClean="0"/>
          </a:p>
          <a:p>
            <a:pPr>
              <a:buFont typeface="Arial" charset="0"/>
              <a:buChar char="•"/>
              <a:defRPr/>
            </a:pPr>
            <a:r>
              <a:rPr lang="en-GB" sz="2400" b="1" dirty="0" err="1" smtClean="0"/>
              <a:t>Datalogging</a:t>
            </a:r>
            <a:endParaRPr lang="en-GB" sz="2400" b="1" dirty="0" smtClean="0"/>
          </a:p>
          <a:p>
            <a:pPr>
              <a:buFont typeface="Arial" charset="0"/>
              <a:buChar char="•"/>
              <a:defRPr/>
            </a:pPr>
            <a:r>
              <a:rPr lang="nl-NL" sz="2400" b="1" dirty="0" smtClean="0"/>
              <a:t>A system </a:t>
            </a:r>
            <a:r>
              <a:rPr lang="nl-NL" sz="2400" b="1" dirty="0" err="1" smtClean="0"/>
              <a:t>able</a:t>
            </a:r>
            <a:r>
              <a:rPr lang="nl-NL" sz="2400" b="1" smtClean="0"/>
              <a:t> to </a:t>
            </a:r>
            <a:r>
              <a:rPr lang="nl-NL" sz="2400" b="1" dirty="0" err="1" smtClean="0"/>
              <a:t>communicate</a:t>
            </a:r>
            <a:r>
              <a:rPr lang="nl-NL" sz="2400" b="1" dirty="0" smtClean="0"/>
              <a:t> </a:t>
            </a:r>
            <a:r>
              <a:rPr lang="nl-NL" sz="2400" b="1" dirty="0" err="1" smtClean="0"/>
              <a:t>with</a:t>
            </a:r>
            <a:r>
              <a:rPr lang="nl-NL" sz="2400" b="1" dirty="0" smtClean="0"/>
              <a:t> </a:t>
            </a:r>
            <a:r>
              <a:rPr lang="nl-NL" sz="2400" b="1" dirty="0" err="1" smtClean="0"/>
              <a:t>your</a:t>
            </a:r>
            <a:r>
              <a:rPr lang="nl-NL" sz="2400" b="1" dirty="0" smtClean="0"/>
              <a:t> </a:t>
            </a:r>
            <a:r>
              <a:rPr lang="nl-NL" sz="2400" b="1" dirty="0" err="1" smtClean="0"/>
              <a:t>cell</a:t>
            </a:r>
            <a:r>
              <a:rPr lang="nl-NL" sz="2400" b="1" dirty="0" smtClean="0"/>
              <a:t> </a:t>
            </a:r>
            <a:r>
              <a:rPr lang="nl-NL" sz="2400" b="1" dirty="0" err="1" smtClean="0"/>
              <a:t>phone</a:t>
            </a:r>
            <a:r>
              <a:rPr lang="nl-NL" sz="2400" b="1" dirty="0" smtClean="0"/>
              <a:t> and laptop</a:t>
            </a:r>
          </a:p>
          <a:p>
            <a:pPr>
              <a:buFont typeface="Arial" charset="0"/>
              <a:buChar char="•"/>
              <a:defRPr/>
            </a:pPr>
            <a:r>
              <a:rPr lang="nl-NL" sz="2400" b="1" dirty="0" smtClean="0"/>
              <a:t>A system that is </a:t>
            </a:r>
            <a:r>
              <a:rPr lang="nl-NL" sz="2400" b="1" dirty="0" err="1" smtClean="0"/>
              <a:t>light</a:t>
            </a:r>
            <a:r>
              <a:rPr lang="nl-NL" sz="2400" b="1" dirty="0" smtClean="0"/>
              <a:t> and </a:t>
            </a:r>
            <a:r>
              <a:rPr lang="nl-NL" sz="2400" b="1" dirty="0" err="1" smtClean="0"/>
              <a:t>modular</a:t>
            </a:r>
            <a:r>
              <a:rPr lang="nl-NL" sz="2400" b="1" dirty="0" smtClean="0"/>
              <a:t>, easy transportable</a:t>
            </a:r>
          </a:p>
          <a:p>
            <a:pPr>
              <a:buFont typeface="Arial" charset="0"/>
              <a:buChar char="•"/>
              <a:defRPr/>
            </a:pPr>
            <a:r>
              <a:rPr lang="nl-NL" sz="2400" b="1" dirty="0" smtClean="0"/>
              <a:t>A system that is </a:t>
            </a:r>
            <a:r>
              <a:rPr lang="nl-NL" sz="2400" b="1" dirty="0" err="1" smtClean="0"/>
              <a:t>being</a:t>
            </a:r>
            <a:r>
              <a:rPr lang="nl-NL" sz="2400" b="1" dirty="0" smtClean="0"/>
              <a:t> </a:t>
            </a:r>
            <a:r>
              <a:rPr lang="nl-NL" sz="2400" b="1" dirty="0" err="1" smtClean="0"/>
              <a:t>watched</a:t>
            </a:r>
            <a:r>
              <a:rPr lang="nl-NL" sz="2400" b="1" dirty="0" smtClean="0"/>
              <a:t> </a:t>
            </a:r>
            <a:r>
              <a:rPr lang="nl-NL" sz="2400" b="1" dirty="0" err="1" smtClean="0"/>
              <a:t>by</a:t>
            </a:r>
            <a:r>
              <a:rPr lang="nl-NL" sz="2400" b="1" dirty="0" smtClean="0"/>
              <a:t> full camera’s/monitors</a:t>
            </a:r>
            <a:endParaRPr lang="nl-NL" sz="2400" b="1" dirty="0"/>
          </a:p>
        </p:txBody>
      </p:sp>
      <p:sp>
        <p:nvSpPr>
          <p:cNvPr id="9219" name="Text Box 4"/>
          <p:cNvSpPr txBox="1">
            <a:spLocks noChangeArrowheads="1"/>
          </p:cNvSpPr>
          <p:nvPr/>
        </p:nvSpPr>
        <p:spPr bwMode="auto">
          <a:xfrm>
            <a:off x="3276600" y="404813"/>
            <a:ext cx="58674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nl-NL" sz="240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 spd="med" advTm="10406"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196752"/>
            <a:ext cx="8748464" cy="5375498"/>
          </a:xfrm>
        </p:spPr>
        <p:txBody>
          <a:bodyPr/>
          <a:lstStyle/>
          <a:p>
            <a:pPr>
              <a:defRPr/>
            </a:pPr>
            <a:endParaRPr lang="en-US" sz="2800" b="1" dirty="0" smtClean="0"/>
          </a:p>
          <a:p>
            <a:pPr marL="0" indent="0">
              <a:buNone/>
              <a:defRPr/>
            </a:pPr>
            <a:r>
              <a:rPr lang="en-US" sz="2400" b="1" dirty="0" smtClean="0">
                <a:solidFill>
                  <a:srgbClr val="FF0000"/>
                </a:solidFill>
              </a:rPr>
              <a:t>Steamexfire BV offers various capacity systems:</a:t>
            </a:r>
          </a:p>
          <a:p>
            <a:pPr marL="0" indent="0">
              <a:buNone/>
              <a:defRPr/>
            </a:pPr>
            <a:endParaRPr lang="en-US" sz="2800" b="1" dirty="0" smtClean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None/>
              <a:defRPr/>
            </a:pPr>
            <a:r>
              <a:rPr lang="en-US" sz="2000" b="1" dirty="0" smtClean="0"/>
              <a:t>*   </a:t>
            </a:r>
            <a:r>
              <a:rPr lang="en-US" sz="2400" b="1" dirty="0" smtClean="0"/>
              <a:t>Steamexfire 2500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2400" b="1" dirty="0" smtClean="0"/>
              <a:t>    Output: 20-25 M3/sec</a:t>
            </a:r>
          </a:p>
          <a:p>
            <a:pPr>
              <a:buFont typeface="Wingdings" pitchFamily="2" charset="2"/>
              <a:buNone/>
              <a:defRPr/>
            </a:pPr>
            <a:endParaRPr lang="en-US" sz="2400" b="1" dirty="0" smtClean="0"/>
          </a:p>
          <a:p>
            <a:pPr>
              <a:buFont typeface="Wingdings" pitchFamily="2" charset="2"/>
              <a:buNone/>
              <a:defRPr/>
            </a:pPr>
            <a:r>
              <a:rPr lang="en-US" sz="2400" b="1" dirty="0" smtClean="0"/>
              <a:t>*  Steamexfire 1000 (can be taken underground)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2400" b="1" dirty="0" smtClean="0"/>
              <a:t>    Output: 10 M3/sec</a:t>
            </a:r>
          </a:p>
          <a:p>
            <a:pPr>
              <a:buFont typeface="Wingdings" pitchFamily="2" charset="2"/>
              <a:buNone/>
              <a:defRPr/>
            </a:pPr>
            <a:endParaRPr lang="en-US" sz="2400" b="1" dirty="0" smtClean="0"/>
          </a:p>
          <a:p>
            <a:pPr>
              <a:buFont typeface="Wingdings" pitchFamily="2" charset="2"/>
              <a:buNone/>
              <a:defRPr/>
            </a:pPr>
            <a:r>
              <a:rPr lang="en-US" sz="2400" b="1" dirty="0" smtClean="0"/>
              <a:t>*  Steamexfire 300 (can be taken underground and can be used for boreholes)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2400" b="1" dirty="0" smtClean="0"/>
              <a:t>    Output 3 m3/sec</a:t>
            </a:r>
          </a:p>
          <a:p>
            <a:pPr>
              <a:buNone/>
              <a:defRPr/>
            </a:pPr>
            <a:endParaRPr lang="en-US" sz="2800" b="1" dirty="0" smtClean="0"/>
          </a:p>
          <a:p>
            <a:pPr>
              <a:buNone/>
              <a:defRPr/>
            </a:pPr>
            <a:r>
              <a:rPr lang="en-US" sz="2800" b="1" dirty="0" smtClean="0"/>
              <a:t> </a:t>
            </a:r>
            <a:br>
              <a:rPr lang="en-US" sz="2800" b="1" dirty="0" smtClean="0"/>
            </a:br>
            <a:endParaRPr lang="nl-NL" sz="2800" b="1" dirty="0" smtClean="0"/>
          </a:p>
          <a:p>
            <a:pPr>
              <a:defRPr/>
            </a:pPr>
            <a:endParaRPr lang="en-US" sz="2800" b="1" dirty="0" smtClean="0"/>
          </a:p>
          <a:p>
            <a:pPr>
              <a:buFont typeface="Wingdings" pitchFamily="2" charset="2"/>
              <a:buNone/>
              <a:defRPr/>
            </a:pPr>
            <a:endParaRPr lang="nl-NL" sz="4000" dirty="0"/>
          </a:p>
        </p:txBody>
      </p:sp>
      <p:sp>
        <p:nvSpPr>
          <p:cNvPr id="17411" name="Text Box 4"/>
          <p:cNvSpPr txBox="1">
            <a:spLocks noChangeArrowheads="1"/>
          </p:cNvSpPr>
          <p:nvPr/>
        </p:nvSpPr>
        <p:spPr bwMode="auto">
          <a:xfrm>
            <a:off x="3276600" y="404813"/>
            <a:ext cx="58674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nl-NL" sz="240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 spd="med" advTm="10610"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lobe">
  <a:themeElements>
    <a:clrScheme name="Globe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Globe">
      <a:majorFont>
        <a:latin typeface="Arial"/>
        <a:ea typeface=""/>
        <a:cs typeface="Arial"/>
      </a:majorFont>
      <a:minorFont>
        <a:latin typeface="Verdana"/>
        <a:ea typeface=""/>
        <a:cs typeface="Arial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3567</TotalTime>
  <Words>449</Words>
  <Application>Microsoft Office PowerPoint</Application>
  <PresentationFormat>Diavoorstelling (4:3)</PresentationFormat>
  <Paragraphs>126</Paragraphs>
  <Slides>25</Slides>
  <Notes>23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25</vt:i4>
      </vt:variant>
    </vt:vector>
  </HeadingPairs>
  <TitlesOfParts>
    <vt:vector size="26" baseType="lpstr">
      <vt:lpstr>Globe</vt:lpstr>
      <vt:lpstr>Dia 1</vt:lpstr>
      <vt:lpstr> </vt:lpstr>
      <vt:lpstr> </vt:lpstr>
      <vt:lpstr>Dia 4</vt:lpstr>
      <vt:lpstr>Dia 5</vt:lpstr>
      <vt:lpstr>Dia 6</vt:lpstr>
      <vt:lpstr>Average Steamexfire product content at 85⁰C</vt:lpstr>
      <vt:lpstr>Dia 8</vt:lpstr>
      <vt:lpstr>Dia 9</vt:lpstr>
      <vt:lpstr>Dia 10</vt:lpstr>
      <vt:lpstr>Dia 11</vt:lpstr>
      <vt:lpstr>Dia 12</vt:lpstr>
      <vt:lpstr>Dia 13</vt:lpstr>
      <vt:lpstr>Dia 14</vt:lpstr>
      <vt:lpstr>Steamexfire 300</vt:lpstr>
      <vt:lpstr>      </vt:lpstr>
      <vt:lpstr>     </vt:lpstr>
      <vt:lpstr> </vt:lpstr>
      <vt:lpstr> </vt:lpstr>
      <vt:lpstr> </vt:lpstr>
      <vt:lpstr>Dia 21</vt:lpstr>
      <vt:lpstr> </vt:lpstr>
      <vt:lpstr>Dia 23</vt:lpstr>
      <vt:lpstr> </vt:lpstr>
      <vt:lpstr>Dia 25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Steamexfire</dc:title>
  <dc:creator>Office Centre</dc:creator>
  <cp:lastModifiedBy>mkooij</cp:lastModifiedBy>
  <cp:revision>209</cp:revision>
  <dcterms:created xsi:type="dcterms:W3CDTF">2005-07-15T14:07:07Z</dcterms:created>
  <dcterms:modified xsi:type="dcterms:W3CDTF">2011-06-06T10:10:30Z</dcterms:modified>
</cp:coreProperties>
</file>